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5" r:id="rId3"/>
    <p:sldId id="283" r:id="rId4"/>
    <p:sldId id="303" r:id="rId5"/>
    <p:sldId id="300" r:id="rId6"/>
    <p:sldId id="301" r:id="rId7"/>
    <p:sldId id="302" r:id="rId8"/>
    <p:sldId id="305" r:id="rId9"/>
    <p:sldId id="304" r:id="rId10"/>
    <p:sldId id="306" r:id="rId11"/>
    <p:sldId id="307" r:id="rId12"/>
    <p:sldId id="308" r:id="rId13"/>
    <p:sldId id="309" r:id="rId14"/>
    <p:sldId id="310" r:id="rId15"/>
    <p:sldId id="312" r:id="rId16"/>
    <p:sldId id="319" r:id="rId17"/>
    <p:sldId id="313" r:id="rId18"/>
    <p:sldId id="322" r:id="rId19"/>
    <p:sldId id="314" r:id="rId20"/>
    <p:sldId id="315" r:id="rId21"/>
    <p:sldId id="316" r:id="rId22"/>
    <p:sldId id="317" r:id="rId23"/>
    <p:sldId id="323" r:id="rId24"/>
    <p:sldId id="311" r:id="rId25"/>
    <p:sldId id="318" r:id="rId26"/>
    <p:sldId id="320" r:id="rId27"/>
    <p:sldId id="321" r:id="rId28"/>
    <p:sldId id="324" r:id="rId29"/>
    <p:sldId id="325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246" autoAdjust="0"/>
    <p:restoredTop sz="94660"/>
  </p:normalViewPr>
  <p:slideViewPr>
    <p:cSldViewPr>
      <p:cViewPr>
        <p:scale>
          <a:sx n="76" d="100"/>
          <a:sy n="76" d="100"/>
        </p:scale>
        <p:origin x="-258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40" d="100"/>
        <a:sy n="40" d="100"/>
      </p:scale>
      <p:origin x="0" y="110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CE71D-E89D-498E-B590-0E25E6979BB9}" type="datetimeFigureOut">
              <a:rPr lang="en-US" smtClean="0"/>
              <a:pPr/>
              <a:t>2/2/2016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2D662-6F60-4C70-AC91-DA93F12437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CE71D-E89D-498E-B590-0E25E6979BB9}" type="datetimeFigureOut">
              <a:rPr lang="en-US" smtClean="0"/>
              <a:pPr/>
              <a:t>2/2/2016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2D662-6F60-4C70-AC91-DA93F12437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CE71D-E89D-498E-B590-0E25E6979BB9}" type="datetimeFigureOut">
              <a:rPr lang="en-US" smtClean="0"/>
              <a:pPr/>
              <a:t>2/2/2016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2D662-6F60-4C70-AC91-DA93F12437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CE71D-E89D-498E-B590-0E25E6979BB9}" type="datetimeFigureOut">
              <a:rPr lang="en-US" smtClean="0"/>
              <a:pPr/>
              <a:t>2/2/2016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2D662-6F60-4C70-AC91-DA93F12437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CE71D-E89D-498E-B590-0E25E6979BB9}" type="datetimeFigureOut">
              <a:rPr lang="en-US" smtClean="0"/>
              <a:pPr/>
              <a:t>2/2/2016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2D662-6F60-4C70-AC91-DA93F12437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CE71D-E89D-498E-B590-0E25E6979BB9}" type="datetimeFigureOut">
              <a:rPr lang="en-US" smtClean="0"/>
              <a:pPr/>
              <a:t>2/2/2016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2D662-6F60-4C70-AC91-DA93F12437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CE71D-E89D-498E-B590-0E25E6979BB9}" type="datetimeFigureOut">
              <a:rPr lang="en-US" smtClean="0"/>
              <a:pPr/>
              <a:t>2/2/2016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2D662-6F60-4C70-AC91-DA93F12437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CE71D-E89D-498E-B590-0E25E6979BB9}" type="datetimeFigureOut">
              <a:rPr lang="en-US" smtClean="0"/>
              <a:pPr/>
              <a:t>2/2/2016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2D662-6F60-4C70-AC91-DA93F12437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CE71D-E89D-498E-B590-0E25E6979BB9}" type="datetimeFigureOut">
              <a:rPr lang="en-US" smtClean="0"/>
              <a:pPr/>
              <a:t>2/2/2016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2D662-6F60-4C70-AC91-DA93F12437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CE71D-E89D-498E-B590-0E25E6979BB9}" type="datetimeFigureOut">
              <a:rPr lang="en-US" smtClean="0"/>
              <a:pPr/>
              <a:t>2/2/2016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2D662-6F60-4C70-AC91-DA93F12437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CE71D-E89D-498E-B590-0E25E6979BB9}" type="datetimeFigureOut">
              <a:rPr lang="en-US" smtClean="0"/>
              <a:pPr/>
              <a:t>2/2/2016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2D662-6F60-4C70-AC91-DA93F12437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5CE71D-E89D-498E-B590-0E25E6979BB9}" type="datetimeFigureOut">
              <a:rPr lang="en-US" smtClean="0"/>
              <a:pPr/>
              <a:t>2/2/2016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D2D662-6F60-4C70-AC91-DA93F124373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457200"/>
            <a:ext cx="7772400" cy="3048000"/>
          </a:xfrm>
        </p:spPr>
        <p:txBody>
          <a:bodyPr>
            <a:noAutofit/>
          </a:bodyPr>
          <a:lstStyle/>
          <a:p>
            <a:r>
              <a:rPr lang="en-US" sz="11500" dirty="0" smtClean="0"/>
              <a:t>CLAUSES</a:t>
            </a:r>
            <a:endParaRPr lang="en-US" sz="115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886200"/>
            <a:ext cx="8001000" cy="1752600"/>
          </a:xfrm>
        </p:spPr>
        <p:txBody>
          <a:bodyPr>
            <a:normAutofit/>
          </a:bodyPr>
          <a:lstStyle/>
          <a:p>
            <a:r>
              <a:rPr lang="en-US" sz="5400" dirty="0" smtClean="0"/>
              <a:t>A FEW THINGS TO KNOW</a:t>
            </a:r>
            <a:endParaRPr lang="en-US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762000"/>
            <a:ext cx="8077200" cy="2057399"/>
          </a:xfrm>
          <a:solidFill>
            <a:schemeClr val="bg1"/>
          </a:solidFill>
        </p:spPr>
        <p:txBody>
          <a:bodyPr>
            <a:normAutofit/>
          </a:bodyPr>
          <a:lstStyle/>
          <a:p>
            <a:pPr algn="l"/>
            <a:r>
              <a:rPr lang="en-US" dirty="0" smtClean="0"/>
              <a:t>Riders made their own bikes for their special needs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sz="4400" dirty="0" smtClean="0">
                <a:solidFill>
                  <a:srgbClr val="FF0000"/>
                </a:solidFill>
                <a:latin typeface="+mj-lt"/>
              </a:rPr>
              <a:t>independent</a:t>
            </a:r>
            <a:endParaRPr lang="en-US" sz="4400" dirty="0">
              <a:solidFill>
                <a:srgbClr val="FF0000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762001"/>
            <a:ext cx="8077200" cy="2057399"/>
          </a:xfrm>
          <a:solidFill>
            <a:schemeClr val="bg1"/>
          </a:solidFill>
        </p:spPr>
        <p:txBody>
          <a:bodyPr>
            <a:normAutofit/>
          </a:bodyPr>
          <a:lstStyle/>
          <a:p>
            <a:pPr algn="l"/>
            <a:r>
              <a:rPr lang="en-US" dirty="0" smtClean="0"/>
              <a:t>Mountain bikes are made of strong, light metals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sz="4400" dirty="0" smtClean="0">
                <a:solidFill>
                  <a:srgbClr val="FF0000"/>
                </a:solidFill>
                <a:latin typeface="+mj-lt"/>
              </a:rPr>
              <a:t>independent</a:t>
            </a:r>
            <a:endParaRPr lang="en-US" sz="4400" dirty="0">
              <a:solidFill>
                <a:srgbClr val="FF0000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762001"/>
            <a:ext cx="8077200" cy="2057399"/>
          </a:xfrm>
          <a:solidFill>
            <a:schemeClr val="bg1"/>
          </a:solidFill>
        </p:spPr>
        <p:txBody>
          <a:bodyPr>
            <a:normAutofit/>
          </a:bodyPr>
          <a:lstStyle/>
          <a:p>
            <a:pPr algn="l"/>
            <a:r>
              <a:rPr lang="en-US" dirty="0" smtClean="0"/>
              <a:t>Cyclists ride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sz="4400" smtClean="0">
                <a:solidFill>
                  <a:srgbClr val="FF0000"/>
                </a:solidFill>
                <a:latin typeface="+mj-lt"/>
              </a:rPr>
              <a:t>independent</a:t>
            </a:r>
            <a:endParaRPr lang="en-US" sz="4400" dirty="0">
              <a:solidFill>
                <a:srgbClr val="FF0000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0"/>
            <a:ext cx="8839200" cy="2057399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pPr algn="l"/>
            <a:r>
              <a:rPr lang="en-US" sz="3600" dirty="0" smtClean="0"/>
              <a:t>		MORE PRACTICE!!!!!</a:t>
            </a:r>
            <a:br>
              <a:rPr lang="en-US" sz="3600" dirty="0" smtClean="0"/>
            </a:br>
            <a:r>
              <a:rPr lang="en-US" sz="3600" dirty="0" smtClean="0"/>
              <a:t>For each of the following sentences identify the underlined group of words as independent or subordinate.</a:t>
            </a:r>
            <a:endParaRPr lang="en-US" sz="3600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2743200"/>
            <a:ext cx="8458200" cy="1752600"/>
          </a:xfrm>
          <a:solidFill>
            <a:schemeClr val="bg1"/>
          </a:solidFill>
        </p:spPr>
        <p:txBody>
          <a:bodyPr>
            <a:normAutofit/>
          </a:bodyPr>
          <a:lstStyle/>
          <a:p>
            <a:pPr algn="l"/>
            <a:r>
              <a:rPr lang="en-US" sz="4400" u="sng" dirty="0" smtClean="0">
                <a:latin typeface="+mj-lt"/>
              </a:rPr>
              <a:t>When Jeremy called last night</a:t>
            </a:r>
            <a:r>
              <a:rPr lang="en-US" sz="4400" dirty="0" smtClean="0">
                <a:latin typeface="+mj-lt"/>
              </a:rPr>
              <a:t>, I was not home.</a:t>
            </a:r>
            <a:endParaRPr lang="en-US" sz="4400" dirty="0">
              <a:latin typeface="+mj-lt"/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295400" y="4343400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subordinate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  <p:bldP spid="4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304800"/>
            <a:ext cx="8458200" cy="4191000"/>
          </a:xfrm>
          <a:solidFill>
            <a:schemeClr val="bg1"/>
          </a:solidFill>
        </p:spPr>
        <p:txBody>
          <a:bodyPr>
            <a:normAutofit/>
          </a:bodyPr>
          <a:lstStyle/>
          <a:p>
            <a:pPr algn="l"/>
            <a:r>
              <a:rPr lang="en-US" sz="4400" dirty="0" smtClean="0">
                <a:latin typeface="+mj-lt"/>
              </a:rPr>
              <a:t>I know the woman </a:t>
            </a:r>
            <a:r>
              <a:rPr lang="en-US" sz="4400" u="sng" dirty="0" smtClean="0">
                <a:latin typeface="+mj-lt"/>
              </a:rPr>
              <a:t>who owns that store.</a:t>
            </a:r>
            <a:endParaRPr lang="en-US" sz="4400" dirty="0">
              <a:latin typeface="+mj-lt"/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295400" y="2362200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subordinate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4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457200"/>
            <a:ext cx="8458200" cy="4038600"/>
          </a:xfrm>
          <a:solidFill>
            <a:schemeClr val="bg1"/>
          </a:solidFill>
        </p:spPr>
        <p:txBody>
          <a:bodyPr>
            <a:normAutofit/>
          </a:bodyPr>
          <a:lstStyle/>
          <a:p>
            <a:pPr algn="l"/>
            <a:r>
              <a:rPr lang="en-US" sz="4400" u="sng" dirty="0" smtClean="0">
                <a:latin typeface="+mj-lt"/>
              </a:rPr>
              <a:t>If he finishes his report on time</a:t>
            </a:r>
            <a:r>
              <a:rPr lang="en-US" sz="4400" dirty="0" smtClean="0">
                <a:latin typeface="+mj-lt"/>
              </a:rPr>
              <a:t>, he can go to the beach Saturday.</a:t>
            </a:r>
            <a:endParaRPr lang="en-US" sz="4400" u="sng" dirty="0">
              <a:latin typeface="+mj-lt"/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295400" y="2514600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subordinate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4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457200"/>
            <a:ext cx="8458200" cy="4038600"/>
          </a:xfrm>
          <a:solidFill>
            <a:schemeClr val="bg1"/>
          </a:solidFill>
        </p:spPr>
        <p:txBody>
          <a:bodyPr>
            <a:normAutofit/>
          </a:bodyPr>
          <a:lstStyle/>
          <a:p>
            <a:pPr algn="l"/>
            <a:r>
              <a:rPr lang="en-US" sz="4000" dirty="0" smtClean="0">
                <a:latin typeface="+mj-lt"/>
              </a:rPr>
              <a:t>When you reach the end of the hall way </a:t>
            </a:r>
            <a:r>
              <a:rPr lang="en-US" sz="4000" u="sng" dirty="0" smtClean="0">
                <a:latin typeface="+mj-lt"/>
              </a:rPr>
              <a:t>turn right</a:t>
            </a:r>
            <a:r>
              <a:rPr lang="en-US" sz="4000" dirty="0" smtClean="0">
                <a:latin typeface="+mj-lt"/>
              </a:rPr>
              <a:t>.</a:t>
            </a:r>
            <a:endParaRPr lang="en-US" sz="4000" dirty="0">
              <a:latin typeface="+mj-lt"/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295400" y="2514600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independent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4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457200"/>
            <a:ext cx="8458200" cy="4038600"/>
          </a:xfrm>
          <a:solidFill>
            <a:schemeClr val="bg1"/>
          </a:solidFill>
        </p:spPr>
        <p:txBody>
          <a:bodyPr>
            <a:normAutofit/>
          </a:bodyPr>
          <a:lstStyle/>
          <a:p>
            <a:pPr algn="l"/>
            <a:r>
              <a:rPr lang="en-US" sz="4000" u="sng" dirty="0" smtClean="0">
                <a:latin typeface="+mj-lt"/>
              </a:rPr>
              <a:t>This is the poem </a:t>
            </a:r>
            <a:r>
              <a:rPr lang="en-US" sz="4000" dirty="0" smtClean="0">
                <a:latin typeface="+mj-lt"/>
              </a:rPr>
              <a:t>that I memorized last year.</a:t>
            </a:r>
            <a:endParaRPr lang="en-US" sz="4000" u="sng" dirty="0">
              <a:latin typeface="+mj-lt"/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295400" y="2514600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subordinate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4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457200"/>
            <a:ext cx="8458200" cy="4038600"/>
          </a:xfrm>
          <a:solidFill>
            <a:schemeClr val="bg1"/>
          </a:solidFill>
        </p:spPr>
        <p:txBody>
          <a:bodyPr>
            <a:normAutofit/>
          </a:bodyPr>
          <a:lstStyle/>
          <a:p>
            <a:pPr algn="l"/>
            <a:r>
              <a:rPr lang="en-US" sz="4000" u="sng" dirty="0" smtClean="0">
                <a:latin typeface="+mj-lt"/>
              </a:rPr>
              <a:t>We didn’t go to her</a:t>
            </a:r>
            <a:r>
              <a:rPr lang="en-US" sz="4000" dirty="0" smtClean="0">
                <a:latin typeface="+mj-lt"/>
              </a:rPr>
              <a:t> party because we went camping that weekend.</a:t>
            </a:r>
            <a:endParaRPr lang="en-US" sz="4000" dirty="0">
              <a:latin typeface="+mj-lt"/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295400" y="2514600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independent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4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457200"/>
            <a:ext cx="8458200" cy="4038600"/>
          </a:xfrm>
          <a:solidFill>
            <a:schemeClr val="bg1"/>
          </a:solidFill>
        </p:spPr>
        <p:txBody>
          <a:bodyPr>
            <a:normAutofit/>
          </a:bodyPr>
          <a:lstStyle/>
          <a:p>
            <a:pPr algn="l"/>
            <a:r>
              <a:rPr lang="en-US" sz="4000" dirty="0" smtClean="0">
                <a:latin typeface="+mj-lt"/>
              </a:rPr>
              <a:t>The student </a:t>
            </a:r>
            <a:r>
              <a:rPr lang="en-US" sz="4000" u="sng" dirty="0" smtClean="0">
                <a:latin typeface="+mj-lt"/>
              </a:rPr>
              <a:t>whom I nominated for class president</a:t>
            </a:r>
            <a:r>
              <a:rPr lang="en-US" sz="4000" dirty="0" smtClean="0">
                <a:latin typeface="+mj-lt"/>
              </a:rPr>
              <a:t> is Lindsey.</a:t>
            </a:r>
            <a:endParaRPr lang="en-US" sz="4000" dirty="0">
              <a:latin typeface="+mj-lt"/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295400" y="2514600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subordinate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4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382000" cy="11430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CLAUSES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828800"/>
            <a:ext cx="8686800" cy="4572000"/>
          </a:xfrm>
          <a:solidFill>
            <a:schemeClr val="bg1"/>
          </a:solidFill>
        </p:spPr>
        <p:txBody>
          <a:bodyPr>
            <a:normAutofit/>
          </a:bodyPr>
          <a:lstStyle/>
          <a:p>
            <a:pPr>
              <a:buNone/>
            </a:pPr>
            <a:r>
              <a:rPr lang="en-US" sz="4400" b="1" dirty="0" smtClean="0">
                <a:latin typeface="+mj-lt"/>
              </a:rPr>
              <a:t>  </a:t>
            </a:r>
            <a:r>
              <a:rPr lang="en-US" sz="4400" dirty="0" smtClean="0">
                <a:latin typeface="+mj-lt"/>
              </a:rPr>
              <a:t>A </a:t>
            </a:r>
            <a:r>
              <a:rPr lang="en-US" sz="4400" b="1" i="1" dirty="0" smtClean="0">
                <a:latin typeface="+mj-lt"/>
              </a:rPr>
              <a:t>clause </a:t>
            </a:r>
            <a:r>
              <a:rPr lang="en-US" sz="4400" dirty="0" smtClean="0">
                <a:latin typeface="+mj-lt"/>
              </a:rPr>
              <a:t>is a group of words with its own subject and verb.</a:t>
            </a:r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endParaRPr lang="en-US" sz="4400" b="1" dirty="0" smtClean="0">
              <a:solidFill>
                <a:srgbClr val="7030A0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457200"/>
            <a:ext cx="8458200" cy="4038600"/>
          </a:xfrm>
          <a:solidFill>
            <a:schemeClr val="bg1"/>
          </a:solidFill>
        </p:spPr>
        <p:txBody>
          <a:bodyPr>
            <a:normAutofit/>
          </a:bodyPr>
          <a:lstStyle/>
          <a:p>
            <a:pPr algn="l"/>
            <a:r>
              <a:rPr lang="en-US" sz="4000" dirty="0" smtClean="0">
                <a:latin typeface="+mj-lt"/>
              </a:rPr>
              <a:t>I can’t concentrate </a:t>
            </a:r>
            <a:r>
              <a:rPr lang="en-US" sz="4000" u="sng" dirty="0" smtClean="0">
                <a:latin typeface="+mj-lt"/>
              </a:rPr>
              <a:t>when you practice your trumpet with your door open</a:t>
            </a:r>
            <a:endParaRPr lang="en-US" sz="4000" u="sng" dirty="0">
              <a:latin typeface="+mj-lt"/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295400" y="2514600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subordinate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4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457200"/>
            <a:ext cx="8458200" cy="4038600"/>
          </a:xfrm>
          <a:solidFill>
            <a:schemeClr val="bg1"/>
          </a:solidFill>
        </p:spPr>
        <p:txBody>
          <a:bodyPr>
            <a:normAutofit/>
          </a:bodyPr>
          <a:lstStyle/>
          <a:p>
            <a:pPr algn="l"/>
            <a:r>
              <a:rPr lang="en-US" sz="4000" dirty="0" smtClean="0">
                <a:latin typeface="+mj-lt"/>
              </a:rPr>
              <a:t>Although these colors are beautiful, </a:t>
            </a:r>
            <a:r>
              <a:rPr lang="en-US" sz="4000" u="sng" dirty="0" smtClean="0">
                <a:latin typeface="+mj-lt"/>
              </a:rPr>
              <a:t>I don’t like the painting.</a:t>
            </a:r>
            <a:endParaRPr lang="en-US" sz="4000" u="sng" dirty="0">
              <a:latin typeface="+mj-lt"/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295400" y="2514600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independent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4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457200"/>
            <a:ext cx="8458200" cy="4038600"/>
          </a:xfrm>
          <a:solidFill>
            <a:schemeClr val="bg1"/>
          </a:solidFill>
        </p:spPr>
        <p:txBody>
          <a:bodyPr>
            <a:normAutofit/>
          </a:bodyPr>
          <a:lstStyle/>
          <a:p>
            <a:pPr algn="l"/>
            <a:r>
              <a:rPr lang="en-US" sz="4000" dirty="0" smtClean="0">
                <a:latin typeface="+mj-lt"/>
              </a:rPr>
              <a:t>The man </a:t>
            </a:r>
            <a:r>
              <a:rPr lang="en-US" sz="4000" u="sng" dirty="0" smtClean="0">
                <a:latin typeface="+mj-lt"/>
              </a:rPr>
              <a:t>whom you met </a:t>
            </a:r>
            <a:r>
              <a:rPr lang="en-US" sz="4000" dirty="0" smtClean="0">
                <a:latin typeface="+mj-lt"/>
              </a:rPr>
              <a:t>is the president of the group.</a:t>
            </a:r>
            <a:endParaRPr lang="en-US" sz="4000" dirty="0">
              <a:latin typeface="+mj-lt"/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295400" y="2514600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subordinate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4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457200"/>
            <a:ext cx="8458200" cy="4038600"/>
          </a:xfrm>
          <a:solidFill>
            <a:schemeClr val="bg1"/>
          </a:solidFill>
        </p:spPr>
        <p:txBody>
          <a:bodyPr>
            <a:normAutofit/>
          </a:bodyPr>
          <a:lstStyle/>
          <a:p>
            <a:pPr algn="l"/>
            <a:r>
              <a:rPr lang="en-US" sz="4000" dirty="0" smtClean="0">
                <a:latin typeface="+mj-lt"/>
              </a:rPr>
              <a:t>Whenever you dust the shelves </a:t>
            </a:r>
            <a:r>
              <a:rPr lang="en-US" sz="4000" u="sng" dirty="0" smtClean="0">
                <a:latin typeface="+mj-lt"/>
              </a:rPr>
              <a:t>I sneeze.</a:t>
            </a:r>
            <a:endParaRPr lang="en-US" sz="4000" u="sng" dirty="0">
              <a:latin typeface="+mj-lt"/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295400" y="2514600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independent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4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533400"/>
            <a:ext cx="8458200" cy="3962400"/>
          </a:xfrm>
          <a:solidFill>
            <a:schemeClr val="bg1"/>
          </a:solidFill>
        </p:spPr>
        <p:txBody>
          <a:bodyPr>
            <a:normAutofit/>
          </a:bodyPr>
          <a:lstStyle/>
          <a:p>
            <a:pPr algn="l"/>
            <a:r>
              <a:rPr lang="en-US" sz="4400" dirty="0" smtClean="0">
                <a:latin typeface="+mj-lt"/>
              </a:rPr>
              <a:t>John is the boy </a:t>
            </a:r>
            <a:r>
              <a:rPr lang="en-US" sz="4400" u="sng" dirty="0" smtClean="0">
                <a:latin typeface="+mj-lt"/>
              </a:rPr>
              <a:t>who is on the swim team.</a:t>
            </a:r>
            <a:endParaRPr lang="en-US" sz="4400" u="sng" dirty="0">
              <a:latin typeface="+mj-lt"/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219200" y="2514600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subordinate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4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457200"/>
            <a:ext cx="8458200" cy="4038600"/>
          </a:xfrm>
          <a:solidFill>
            <a:schemeClr val="bg1"/>
          </a:solidFill>
        </p:spPr>
        <p:txBody>
          <a:bodyPr>
            <a:normAutofit/>
          </a:bodyPr>
          <a:lstStyle/>
          <a:p>
            <a:pPr algn="l"/>
            <a:r>
              <a:rPr lang="en-US" sz="4000" dirty="0" smtClean="0">
                <a:latin typeface="+mj-lt"/>
              </a:rPr>
              <a:t>The girls </a:t>
            </a:r>
            <a:r>
              <a:rPr lang="en-US" sz="4000" u="sng" dirty="0" smtClean="0">
                <a:latin typeface="+mj-lt"/>
              </a:rPr>
              <a:t>who painted that mural</a:t>
            </a:r>
            <a:r>
              <a:rPr lang="en-US" sz="4000" dirty="0" smtClean="0">
                <a:latin typeface="+mj-lt"/>
              </a:rPr>
              <a:t> live in my neighborhood</a:t>
            </a:r>
            <a:endParaRPr lang="en-US" sz="4000" dirty="0">
              <a:latin typeface="+mj-lt"/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295400" y="2514600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subordinate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4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457200"/>
            <a:ext cx="8458200" cy="4038600"/>
          </a:xfrm>
          <a:solidFill>
            <a:schemeClr val="bg1"/>
          </a:solidFill>
        </p:spPr>
        <p:txBody>
          <a:bodyPr>
            <a:normAutofit/>
          </a:bodyPr>
          <a:lstStyle/>
          <a:p>
            <a:pPr algn="l"/>
            <a:r>
              <a:rPr lang="en-US" sz="4000" dirty="0" smtClean="0">
                <a:latin typeface="+mj-lt"/>
              </a:rPr>
              <a:t>Please fold these clothes </a:t>
            </a:r>
            <a:r>
              <a:rPr lang="en-US" sz="4000" u="sng" dirty="0" smtClean="0">
                <a:latin typeface="+mj-lt"/>
              </a:rPr>
              <a:t>before they become wrinkled.</a:t>
            </a:r>
            <a:endParaRPr lang="en-US" sz="4000" u="sng" dirty="0">
              <a:latin typeface="+mj-lt"/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295400" y="2514600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subordinate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4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457200"/>
            <a:ext cx="8458200" cy="4038600"/>
          </a:xfrm>
          <a:solidFill>
            <a:schemeClr val="bg1"/>
          </a:solidFill>
        </p:spPr>
        <p:txBody>
          <a:bodyPr>
            <a:normAutofit/>
          </a:bodyPr>
          <a:lstStyle/>
          <a:p>
            <a:pPr algn="l"/>
            <a:r>
              <a:rPr lang="en-US" sz="4000" dirty="0" smtClean="0">
                <a:latin typeface="+mj-lt"/>
              </a:rPr>
              <a:t>After we wrapped the presents, </a:t>
            </a:r>
            <a:r>
              <a:rPr lang="en-US" sz="4000" u="sng" dirty="0" smtClean="0">
                <a:latin typeface="+mj-lt"/>
              </a:rPr>
              <a:t>we hurried to the post office</a:t>
            </a:r>
            <a:r>
              <a:rPr lang="en-US" sz="4000" dirty="0" smtClean="0">
                <a:latin typeface="+mj-lt"/>
              </a:rPr>
              <a:t>.</a:t>
            </a:r>
            <a:endParaRPr lang="en-US" sz="4000" dirty="0">
              <a:latin typeface="+mj-lt"/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295400" y="2514600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independent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4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457200"/>
            <a:ext cx="8458200" cy="4038600"/>
          </a:xfrm>
          <a:solidFill>
            <a:schemeClr val="bg1"/>
          </a:solidFill>
        </p:spPr>
        <p:txBody>
          <a:bodyPr>
            <a:normAutofit/>
          </a:bodyPr>
          <a:lstStyle/>
          <a:p>
            <a:pPr algn="l"/>
            <a:r>
              <a:rPr lang="en-US" sz="4000" dirty="0" smtClean="0">
                <a:latin typeface="+mj-lt"/>
              </a:rPr>
              <a:t>My aunt stays at our house </a:t>
            </a:r>
            <a:r>
              <a:rPr lang="en-US" sz="4000" u="sng" dirty="0" smtClean="0">
                <a:latin typeface="+mj-lt"/>
              </a:rPr>
              <a:t>when she comes to the city for business meetings.</a:t>
            </a:r>
            <a:endParaRPr lang="en-US" sz="4000" u="sng" dirty="0">
              <a:latin typeface="+mj-lt"/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295400" y="2514600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subordinate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4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457200"/>
            <a:ext cx="8458200" cy="4038600"/>
          </a:xfrm>
          <a:solidFill>
            <a:schemeClr val="bg1"/>
          </a:solidFill>
        </p:spPr>
        <p:txBody>
          <a:bodyPr>
            <a:normAutofit/>
          </a:bodyPr>
          <a:lstStyle/>
          <a:p>
            <a:pPr algn="l"/>
            <a:r>
              <a:rPr lang="en-US" sz="4000" u="sng" dirty="0" smtClean="0">
                <a:latin typeface="+mj-lt"/>
              </a:rPr>
              <a:t>Preheat the oven to 350 degrees</a:t>
            </a:r>
            <a:r>
              <a:rPr lang="en-US" sz="4000" dirty="0" smtClean="0">
                <a:latin typeface="+mj-lt"/>
              </a:rPr>
              <a:t>, and take the chicken out of the refrigerator.</a:t>
            </a:r>
            <a:endParaRPr lang="en-US" sz="4000" dirty="0">
              <a:latin typeface="+mj-lt"/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295400" y="2514600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independent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382000" cy="334962"/>
          </a:xfrm>
        </p:spPr>
        <p:txBody>
          <a:bodyPr>
            <a:normAutofit fontScale="90000"/>
          </a:bodyPr>
          <a:lstStyle/>
          <a:p>
            <a:r>
              <a:rPr lang="en-US" sz="2800" dirty="0" smtClean="0"/>
              <a:t>CLAUSES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838200"/>
            <a:ext cx="8686800" cy="5791200"/>
          </a:xfrm>
          <a:solidFill>
            <a:schemeClr val="bg1"/>
          </a:solidFill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3600" dirty="0" smtClean="0">
                <a:latin typeface="+mj-lt"/>
              </a:rPr>
              <a:t>	There are two basic types of clauses, and there is an important difference between them.</a:t>
            </a:r>
          </a:p>
          <a:p>
            <a:pPr>
              <a:buNone/>
            </a:pPr>
            <a:endParaRPr lang="en-US" sz="1000" dirty="0" smtClean="0">
              <a:latin typeface="+mj-lt"/>
            </a:endParaRPr>
          </a:p>
          <a:p>
            <a:pPr lvl="1">
              <a:buNone/>
            </a:pPr>
            <a:r>
              <a:rPr lang="en-US" sz="3200" b="1" i="1" dirty="0" smtClean="0">
                <a:solidFill>
                  <a:srgbClr val="FF0000"/>
                </a:solidFill>
                <a:latin typeface="+mj-lt"/>
              </a:rPr>
              <a:t>Independent Clause</a:t>
            </a:r>
            <a:r>
              <a:rPr lang="en-US" sz="3200" b="1" dirty="0" smtClean="0">
                <a:latin typeface="+mj-lt"/>
              </a:rPr>
              <a:t>: </a:t>
            </a:r>
          </a:p>
          <a:p>
            <a:pPr lvl="2"/>
            <a:r>
              <a:rPr lang="en-US" sz="3200" b="1" dirty="0" smtClean="0">
                <a:latin typeface="+mj-lt"/>
              </a:rPr>
              <a:t>has a subject and a verb and can stand by itself as a complete sentence</a:t>
            </a:r>
          </a:p>
          <a:p>
            <a:pPr>
              <a:buNone/>
            </a:pPr>
            <a:r>
              <a:rPr lang="en-US" sz="4000" b="1" dirty="0" smtClean="0">
                <a:latin typeface="+mj-lt"/>
              </a:rPr>
              <a:t>	</a:t>
            </a:r>
            <a:r>
              <a:rPr lang="en-US" b="1" i="1" dirty="0">
                <a:solidFill>
                  <a:srgbClr val="FF0000"/>
                </a:solidFill>
                <a:latin typeface="+mj-lt"/>
              </a:rPr>
              <a:t>D</a:t>
            </a:r>
            <a:r>
              <a:rPr lang="en-US" b="1" i="1" dirty="0" smtClean="0">
                <a:solidFill>
                  <a:srgbClr val="FF0000"/>
                </a:solidFill>
                <a:latin typeface="+mj-lt"/>
              </a:rPr>
              <a:t>ependent </a:t>
            </a:r>
            <a:r>
              <a:rPr lang="en-US" b="1" i="1" dirty="0" smtClean="0">
                <a:solidFill>
                  <a:srgbClr val="FF0000"/>
                </a:solidFill>
                <a:latin typeface="+mj-lt"/>
              </a:rPr>
              <a:t>Clause </a:t>
            </a:r>
          </a:p>
          <a:p>
            <a:pPr lvl="2"/>
            <a:r>
              <a:rPr lang="en-US" sz="3200" b="1" dirty="0" smtClean="0">
                <a:latin typeface="+mj-lt"/>
              </a:rPr>
              <a:t>Has a subject and verb but cannot stand by itself as a complete sentence.</a:t>
            </a:r>
          </a:p>
          <a:p>
            <a:pPr>
              <a:buNone/>
            </a:pPr>
            <a:endParaRPr lang="en-US" sz="4000" b="1" dirty="0" smtClean="0">
              <a:latin typeface="+mj-lt"/>
            </a:endParaRPr>
          </a:p>
          <a:p>
            <a:pPr>
              <a:buNone/>
            </a:pPr>
            <a:endParaRPr lang="en-US" sz="3600" dirty="0" smtClean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382000" cy="868362"/>
          </a:xfrm>
        </p:spPr>
        <p:txBody>
          <a:bodyPr>
            <a:normAutofit/>
          </a:bodyPr>
          <a:lstStyle/>
          <a:p>
            <a:r>
              <a:rPr lang="en-US" sz="2800" dirty="0" smtClean="0"/>
              <a:t>INDEPENDENT CLAUSES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534400" cy="4800600"/>
          </a:xfrm>
          <a:solidFill>
            <a:schemeClr val="bg1"/>
          </a:solidFill>
        </p:spPr>
        <p:txBody>
          <a:bodyPr>
            <a:normAutofit lnSpcReduction="10000"/>
          </a:bodyPr>
          <a:lstStyle/>
          <a:p>
            <a:endParaRPr lang="en-US" sz="3600" dirty="0" smtClean="0">
              <a:latin typeface="+mj-lt"/>
            </a:endParaRPr>
          </a:p>
          <a:p>
            <a:r>
              <a:rPr lang="en-US" sz="3600" dirty="0" smtClean="0">
                <a:latin typeface="+mj-lt"/>
              </a:rPr>
              <a:t>Independent clauses can be long or short</a:t>
            </a:r>
          </a:p>
          <a:p>
            <a:endParaRPr lang="en-US" sz="3600" dirty="0" smtClean="0">
              <a:latin typeface="+mj-lt"/>
            </a:endParaRPr>
          </a:p>
          <a:p>
            <a:r>
              <a:rPr lang="en-US" sz="3600" dirty="0" smtClean="0">
                <a:latin typeface="+mj-lt"/>
              </a:rPr>
              <a:t>What is important is that the clause </a:t>
            </a:r>
            <a:r>
              <a:rPr lang="en-US" sz="3600" b="1" dirty="0" smtClean="0">
                <a:solidFill>
                  <a:srgbClr val="FF0000"/>
                </a:solidFill>
                <a:latin typeface="+mj-lt"/>
              </a:rPr>
              <a:t>expresses a complete thought </a:t>
            </a:r>
            <a:r>
              <a:rPr lang="en-US" sz="3600" dirty="0" smtClean="0">
                <a:latin typeface="+mj-lt"/>
              </a:rPr>
              <a:t>and can stand by itself as a complete sentence.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382000" cy="487362"/>
          </a:xfrm>
        </p:spPr>
        <p:txBody>
          <a:bodyPr>
            <a:normAutofit fontScale="90000"/>
          </a:bodyPr>
          <a:lstStyle/>
          <a:p>
            <a:r>
              <a:rPr lang="en-US" sz="2800" dirty="0" smtClean="0"/>
              <a:t>INDEPENDENT CLAUSES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685800"/>
            <a:ext cx="8534400" cy="5791200"/>
          </a:xfrm>
          <a:solidFill>
            <a:schemeClr val="bg1"/>
          </a:solidFill>
        </p:spPr>
        <p:txBody>
          <a:bodyPr>
            <a:normAutofit/>
          </a:bodyPr>
          <a:lstStyle/>
          <a:p>
            <a:pPr>
              <a:buNone/>
            </a:pPr>
            <a:r>
              <a:rPr lang="en-US" sz="3600" dirty="0" smtClean="0">
                <a:latin typeface="+mj-lt"/>
              </a:rPr>
              <a:t>Example -</a:t>
            </a:r>
          </a:p>
          <a:p>
            <a:pPr>
              <a:buNone/>
            </a:pPr>
            <a:endParaRPr lang="en-US" sz="900" dirty="0" smtClean="0">
              <a:latin typeface="+mj-lt"/>
            </a:endParaRPr>
          </a:p>
          <a:p>
            <a:pPr>
              <a:buNone/>
            </a:pPr>
            <a:r>
              <a:rPr lang="en-US" sz="3600" dirty="0" smtClean="0">
                <a:latin typeface="+mj-lt"/>
              </a:rPr>
              <a:t>	The </a:t>
            </a:r>
            <a:r>
              <a:rPr lang="en-US" sz="3600" dirty="0" smtClean="0">
                <a:solidFill>
                  <a:srgbClr val="00B050"/>
                </a:solidFill>
                <a:latin typeface="+mj-lt"/>
              </a:rPr>
              <a:t>ski lift </a:t>
            </a:r>
            <a:r>
              <a:rPr lang="en-US" sz="3600" dirty="0" smtClean="0">
                <a:solidFill>
                  <a:srgbClr val="7030A0"/>
                </a:solidFill>
                <a:latin typeface="+mj-lt"/>
              </a:rPr>
              <a:t>took</a:t>
            </a:r>
            <a:r>
              <a:rPr lang="en-US" sz="3600" dirty="0" smtClean="0">
                <a:latin typeface="+mj-lt"/>
              </a:rPr>
              <a:t> us up the mountain.</a:t>
            </a:r>
          </a:p>
          <a:p>
            <a:pPr>
              <a:buNone/>
            </a:pPr>
            <a:endParaRPr lang="en-US" sz="3600" dirty="0" smtClean="0">
              <a:latin typeface="+mj-lt"/>
            </a:endParaRPr>
          </a:p>
          <a:p>
            <a:pPr>
              <a:buNone/>
            </a:pPr>
            <a:endParaRPr lang="en-US" sz="1000" dirty="0" smtClean="0">
              <a:latin typeface="+mj-lt"/>
            </a:endParaRPr>
          </a:p>
          <a:p>
            <a:pPr>
              <a:buNone/>
            </a:pPr>
            <a:r>
              <a:rPr lang="en-US" sz="4000" dirty="0" smtClean="0">
                <a:latin typeface="+mj-lt"/>
              </a:rPr>
              <a:t>	In the morning,</a:t>
            </a:r>
            <a:r>
              <a:rPr lang="en-US" sz="4000" dirty="0" smtClean="0">
                <a:solidFill>
                  <a:srgbClr val="00B050"/>
                </a:solidFill>
                <a:latin typeface="+mj-lt"/>
              </a:rPr>
              <a:t> we </a:t>
            </a:r>
            <a:r>
              <a:rPr lang="en-US" sz="4000" dirty="0" smtClean="0">
                <a:solidFill>
                  <a:srgbClr val="7030A0"/>
                </a:solidFill>
                <a:latin typeface="+mj-lt"/>
              </a:rPr>
              <a:t>practiced </a:t>
            </a:r>
            <a:r>
              <a:rPr lang="en-US" sz="4000" dirty="0" smtClean="0">
                <a:latin typeface="+mj-lt"/>
              </a:rPr>
              <a:t>ton the beginners’ slope.</a:t>
            </a:r>
          </a:p>
          <a:p>
            <a:pPr>
              <a:buNone/>
            </a:pPr>
            <a:endParaRPr lang="en-US" sz="4000" dirty="0" smtClean="0">
              <a:latin typeface="+mj-lt"/>
            </a:endParaRPr>
          </a:p>
          <a:p>
            <a:pPr>
              <a:buNone/>
            </a:pPr>
            <a:r>
              <a:rPr lang="en-US" sz="4000" dirty="0" smtClean="0">
                <a:latin typeface="+mj-lt"/>
              </a:rPr>
              <a:t>	</a:t>
            </a:r>
            <a:r>
              <a:rPr lang="en-US" sz="4000" dirty="0" smtClean="0">
                <a:solidFill>
                  <a:srgbClr val="00B050"/>
                </a:solidFill>
                <a:latin typeface="+mj-lt"/>
              </a:rPr>
              <a:t>Lance Armstrong</a:t>
            </a:r>
            <a:r>
              <a:rPr lang="en-US" sz="4000" dirty="0" smtClean="0">
                <a:latin typeface="+mj-lt"/>
              </a:rPr>
              <a:t>, an American cyclist, </a:t>
            </a:r>
            <a:r>
              <a:rPr lang="en-US" sz="4000" dirty="0" smtClean="0">
                <a:solidFill>
                  <a:srgbClr val="7030A0"/>
                </a:solidFill>
                <a:latin typeface="+mj-lt"/>
              </a:rPr>
              <a:t>won</a:t>
            </a:r>
            <a:r>
              <a:rPr lang="en-US" sz="4000" dirty="0" smtClean="0">
                <a:latin typeface="+mj-lt"/>
              </a:rPr>
              <a:t> the Tour de France.</a:t>
            </a:r>
          </a:p>
          <a:p>
            <a:pPr>
              <a:buNone/>
            </a:pPr>
            <a:endParaRPr lang="en-US" sz="3600" dirty="0" smtClean="0">
              <a:latin typeface="+mj-lt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895600" y="1981200"/>
            <a:ext cx="7620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>
                <a:solidFill>
                  <a:schemeClr val="tx1"/>
                </a:solidFill>
              </a:rPr>
              <a:t>v</a:t>
            </a:r>
            <a:endParaRPr lang="en-US" sz="4800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343400" y="2590800"/>
            <a:ext cx="5334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>
                <a:solidFill>
                  <a:schemeClr val="tx1"/>
                </a:solidFill>
              </a:rPr>
              <a:t>s</a:t>
            </a:r>
            <a:endParaRPr lang="en-US" sz="4800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905000" y="1981200"/>
            <a:ext cx="5334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>
                <a:solidFill>
                  <a:schemeClr val="tx1"/>
                </a:solidFill>
              </a:rPr>
              <a:t>s</a:t>
            </a:r>
            <a:endParaRPr lang="en-US" sz="4800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562600" y="2590800"/>
            <a:ext cx="7620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>
                <a:solidFill>
                  <a:schemeClr val="tx1"/>
                </a:solidFill>
              </a:rPr>
              <a:t>v</a:t>
            </a:r>
            <a:endParaRPr lang="en-US" sz="4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382000" cy="792162"/>
          </a:xfrm>
        </p:spPr>
        <p:txBody>
          <a:bodyPr>
            <a:normAutofit/>
          </a:bodyPr>
          <a:lstStyle/>
          <a:p>
            <a:r>
              <a:rPr lang="en-US" sz="2800" dirty="0" smtClean="0"/>
              <a:t>SUBORDINATE  CLAUSES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685800"/>
            <a:ext cx="8534400" cy="5791200"/>
          </a:xfrm>
          <a:solidFill>
            <a:schemeClr val="bg1"/>
          </a:solidFill>
        </p:spPr>
        <p:txBody>
          <a:bodyPr>
            <a:normAutofit/>
          </a:bodyPr>
          <a:lstStyle/>
          <a:p>
            <a:endParaRPr lang="en-US" sz="3600" dirty="0" smtClean="0">
              <a:latin typeface="+mj-lt"/>
            </a:endParaRPr>
          </a:p>
          <a:p>
            <a:r>
              <a:rPr lang="en-US" sz="3600" dirty="0" smtClean="0">
                <a:latin typeface="+mj-lt"/>
              </a:rPr>
              <a:t>A subordinate clause  contains a subject and a verb but cannot stand by itself</a:t>
            </a:r>
          </a:p>
          <a:p>
            <a:pPr>
              <a:buNone/>
            </a:pPr>
            <a:endParaRPr lang="en-US" sz="3600" dirty="0" smtClean="0">
              <a:latin typeface="+mj-lt"/>
            </a:endParaRPr>
          </a:p>
          <a:p>
            <a:r>
              <a:rPr lang="en-US" sz="3600" dirty="0" smtClean="0">
                <a:latin typeface="+mj-lt"/>
              </a:rPr>
              <a:t>It is an incomplete thought and only </a:t>
            </a:r>
            <a:r>
              <a:rPr lang="en-US" sz="3600" i="1" dirty="0" smtClean="0">
                <a:latin typeface="+mj-lt"/>
              </a:rPr>
              <a:t>part</a:t>
            </a:r>
            <a:r>
              <a:rPr lang="en-US" sz="3600" dirty="0" smtClean="0">
                <a:latin typeface="+mj-lt"/>
              </a:rPr>
              <a:t> of a sentence</a:t>
            </a:r>
          </a:p>
        </p:txBody>
      </p:sp>
      <p:sp>
        <p:nvSpPr>
          <p:cNvPr id="4" name="Rectangle 3"/>
          <p:cNvSpPr/>
          <p:nvPr/>
        </p:nvSpPr>
        <p:spPr>
          <a:xfrm>
            <a:off x="2895600" y="5029200"/>
            <a:ext cx="7620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800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676400" y="5029200"/>
            <a:ext cx="5334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382000" cy="487362"/>
          </a:xfrm>
        </p:spPr>
        <p:txBody>
          <a:bodyPr>
            <a:normAutofit fontScale="90000"/>
          </a:bodyPr>
          <a:lstStyle/>
          <a:p>
            <a:r>
              <a:rPr lang="en-US" sz="2800" dirty="0" smtClean="0"/>
              <a:t>SUBORDINATE  CLAUSES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685800"/>
            <a:ext cx="8534400" cy="5791200"/>
          </a:xfrm>
          <a:solidFill>
            <a:schemeClr val="bg1"/>
          </a:solidFill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3600" dirty="0" smtClean="0">
                <a:latin typeface="+mj-lt"/>
              </a:rPr>
              <a:t>Example -</a:t>
            </a:r>
          </a:p>
          <a:p>
            <a:pPr>
              <a:buNone/>
            </a:pPr>
            <a:endParaRPr lang="en-US" sz="1000" dirty="0" smtClean="0">
              <a:latin typeface="+mj-lt"/>
            </a:endParaRPr>
          </a:p>
          <a:p>
            <a:pPr>
              <a:buNone/>
            </a:pPr>
            <a:r>
              <a:rPr lang="en-US" sz="4300" dirty="0" smtClean="0">
                <a:latin typeface="+mj-lt"/>
              </a:rPr>
              <a:t>After </a:t>
            </a:r>
            <a:r>
              <a:rPr lang="en-US" sz="4300" dirty="0" smtClean="0">
                <a:solidFill>
                  <a:srgbClr val="00B050"/>
                </a:solidFill>
                <a:latin typeface="+mj-lt"/>
              </a:rPr>
              <a:t>she</a:t>
            </a:r>
            <a:r>
              <a:rPr lang="en-US" sz="4300" dirty="0" smtClean="0">
                <a:latin typeface="+mj-lt"/>
              </a:rPr>
              <a:t> </a:t>
            </a:r>
            <a:r>
              <a:rPr lang="en-US" sz="4300" dirty="0" smtClean="0">
                <a:solidFill>
                  <a:srgbClr val="7030A0"/>
                </a:solidFill>
                <a:latin typeface="+mj-lt"/>
              </a:rPr>
              <a:t>reached</a:t>
            </a:r>
            <a:r>
              <a:rPr lang="en-US" sz="4300" dirty="0" smtClean="0">
                <a:latin typeface="+mj-lt"/>
              </a:rPr>
              <a:t> the top of the hill</a:t>
            </a:r>
          </a:p>
          <a:p>
            <a:pPr>
              <a:buNone/>
            </a:pPr>
            <a:endParaRPr lang="en-US" sz="3600" dirty="0" smtClean="0">
              <a:latin typeface="+mj-lt"/>
            </a:endParaRPr>
          </a:p>
          <a:p>
            <a:pPr>
              <a:buNone/>
            </a:pPr>
            <a:endParaRPr lang="en-US" sz="3600" dirty="0" smtClean="0">
              <a:latin typeface="+mj-lt"/>
            </a:endParaRPr>
          </a:p>
          <a:p>
            <a:pPr>
              <a:buNone/>
            </a:pPr>
            <a:r>
              <a:rPr lang="en-US" sz="4800" dirty="0" smtClean="0">
                <a:latin typeface="+mj-lt"/>
              </a:rPr>
              <a:t>When the </a:t>
            </a:r>
            <a:r>
              <a:rPr lang="en-US" sz="4800" dirty="0" smtClean="0">
                <a:solidFill>
                  <a:srgbClr val="00B050"/>
                </a:solidFill>
                <a:latin typeface="+mj-lt"/>
              </a:rPr>
              <a:t>bicycle </a:t>
            </a:r>
            <a:r>
              <a:rPr lang="en-US" sz="4800" dirty="0" smtClean="0">
                <a:solidFill>
                  <a:srgbClr val="7030A0"/>
                </a:solidFill>
                <a:latin typeface="+mj-lt"/>
              </a:rPr>
              <a:t>had </a:t>
            </a:r>
            <a:r>
              <a:rPr lang="en-US" sz="4800" dirty="0" smtClean="0">
                <a:latin typeface="+mj-lt"/>
              </a:rPr>
              <a:t>a flat tire</a:t>
            </a:r>
          </a:p>
          <a:p>
            <a:pPr>
              <a:buNone/>
            </a:pPr>
            <a:endParaRPr lang="en-US" sz="3600" dirty="0" smtClean="0">
              <a:latin typeface="+mj-lt"/>
            </a:endParaRPr>
          </a:p>
          <a:p>
            <a:pPr>
              <a:buNone/>
            </a:pPr>
            <a:endParaRPr lang="en-US" sz="3600" dirty="0" smtClean="0">
              <a:latin typeface="+mj-lt"/>
            </a:endParaRPr>
          </a:p>
          <a:p>
            <a:pPr>
              <a:buNone/>
            </a:pPr>
            <a:r>
              <a:rPr lang="en-US" sz="3600" dirty="0" smtClean="0">
                <a:latin typeface="+mj-lt"/>
              </a:rPr>
              <a:t>	</a:t>
            </a:r>
            <a:r>
              <a:rPr lang="en-US" sz="3500" dirty="0" smtClean="0">
                <a:latin typeface="+mj-lt"/>
              </a:rPr>
              <a:t>As you can see something is missing from the clause making it an incomplete sentence</a:t>
            </a:r>
            <a:r>
              <a:rPr lang="en-US" sz="3600" dirty="0" smtClean="0">
                <a:latin typeface="+mj-lt"/>
              </a:rPr>
              <a:t>.</a:t>
            </a:r>
          </a:p>
        </p:txBody>
      </p:sp>
      <p:sp>
        <p:nvSpPr>
          <p:cNvPr id="4" name="Rectangle 3"/>
          <p:cNvSpPr/>
          <p:nvPr/>
        </p:nvSpPr>
        <p:spPr>
          <a:xfrm>
            <a:off x="3048000" y="1981200"/>
            <a:ext cx="7620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>
                <a:solidFill>
                  <a:schemeClr val="tx1"/>
                </a:solidFill>
              </a:rPr>
              <a:t>v</a:t>
            </a:r>
            <a:endParaRPr lang="en-US" sz="4800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676400" y="1905000"/>
            <a:ext cx="5334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>
                <a:solidFill>
                  <a:schemeClr val="tx1"/>
                </a:solidFill>
              </a:rPr>
              <a:t>s</a:t>
            </a:r>
            <a:endParaRPr lang="en-US" sz="4800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 flipV="1">
            <a:off x="3276600" y="3886200"/>
            <a:ext cx="5334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>
                <a:solidFill>
                  <a:schemeClr val="tx1"/>
                </a:solidFill>
              </a:rPr>
              <a:t>s</a:t>
            </a:r>
            <a:endParaRPr lang="en-US" sz="4800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876800" y="3733800"/>
            <a:ext cx="609600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>
                <a:solidFill>
                  <a:schemeClr val="tx1"/>
                </a:solidFill>
              </a:rPr>
              <a:t>v</a:t>
            </a:r>
            <a:endParaRPr lang="en-US" sz="4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0"/>
            <a:ext cx="8839200" cy="2057399"/>
          </a:xfrm>
          <a:solidFill>
            <a:schemeClr val="bg1"/>
          </a:solidFill>
        </p:spPr>
        <p:txBody>
          <a:bodyPr>
            <a:normAutofit/>
          </a:bodyPr>
          <a:lstStyle/>
          <a:p>
            <a:pPr algn="l"/>
            <a:r>
              <a:rPr lang="en-US" sz="3600" dirty="0" smtClean="0"/>
              <a:t>Label each group of words as an </a:t>
            </a:r>
            <a:r>
              <a:rPr lang="en-US" sz="3600" i="1" dirty="0" smtClean="0"/>
              <a:t>independent clause </a:t>
            </a:r>
            <a:r>
              <a:rPr lang="en-US" sz="3600" dirty="0" smtClean="0"/>
              <a:t>or a </a:t>
            </a:r>
            <a:r>
              <a:rPr lang="en-US" sz="3600" i="1" dirty="0" smtClean="0"/>
              <a:t>subordinate clause.</a:t>
            </a:r>
            <a:endParaRPr lang="en-US" sz="3600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2743200"/>
            <a:ext cx="8458200" cy="1752600"/>
          </a:xfrm>
          <a:solidFill>
            <a:schemeClr val="bg1"/>
          </a:solidFill>
        </p:spPr>
        <p:txBody>
          <a:bodyPr>
            <a:normAutofit/>
          </a:bodyPr>
          <a:lstStyle/>
          <a:p>
            <a:pPr algn="l"/>
            <a:r>
              <a:rPr lang="en-US" sz="4400" dirty="0" smtClean="0">
                <a:latin typeface="+mj-lt"/>
              </a:rPr>
              <a:t>When mountain biking began in California</a:t>
            </a:r>
            <a:endParaRPr lang="en-US" sz="4400" dirty="0">
              <a:latin typeface="+mj-lt"/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295400" y="4343400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subordinate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  <p:bldP spid="4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762001"/>
            <a:ext cx="8077200" cy="2057399"/>
          </a:xfrm>
          <a:solidFill>
            <a:schemeClr val="bg1"/>
          </a:solidFill>
        </p:spPr>
        <p:txBody>
          <a:bodyPr>
            <a:normAutofit/>
          </a:bodyPr>
          <a:lstStyle/>
          <a:p>
            <a:pPr algn="l"/>
            <a:r>
              <a:rPr lang="en-US" dirty="0" smtClean="0"/>
              <a:t>Although regular bikes did not work very well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sz="4400" dirty="0" smtClean="0">
                <a:solidFill>
                  <a:srgbClr val="FF0000"/>
                </a:solidFill>
                <a:latin typeface="+mj-lt"/>
              </a:rPr>
              <a:t>subordinate</a:t>
            </a:r>
            <a:endParaRPr lang="en-US" sz="4400" dirty="0">
              <a:solidFill>
                <a:srgbClr val="FF0000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2047</TotalTime>
  <Words>382</Words>
  <Application>Microsoft Office PowerPoint</Application>
  <PresentationFormat>On-screen Show (4:3)</PresentationFormat>
  <Paragraphs>94</Paragraphs>
  <Slides>29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Office Theme</vt:lpstr>
      <vt:lpstr>CLAUSES</vt:lpstr>
      <vt:lpstr>CLAUSES</vt:lpstr>
      <vt:lpstr>CLAUSES</vt:lpstr>
      <vt:lpstr>INDEPENDENT CLAUSES</vt:lpstr>
      <vt:lpstr>INDEPENDENT CLAUSES</vt:lpstr>
      <vt:lpstr>SUBORDINATE  CLAUSES</vt:lpstr>
      <vt:lpstr>SUBORDINATE  CLAUSES</vt:lpstr>
      <vt:lpstr>Label each group of words as an independent clause or a subordinate clause.</vt:lpstr>
      <vt:lpstr>Although regular bikes did not work very well</vt:lpstr>
      <vt:lpstr>Riders made their own bikes for their special needs</vt:lpstr>
      <vt:lpstr>Mountain bikes are made of strong, light metals</vt:lpstr>
      <vt:lpstr>Cyclists ride</vt:lpstr>
      <vt:lpstr>  MORE PRACTICE!!!!! For each of the following sentences identify the underlined group of words as independent or subordinate.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Plainfield School District 202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PCSD-USER</dc:creator>
  <cp:lastModifiedBy>Windows User</cp:lastModifiedBy>
  <cp:revision>104</cp:revision>
  <dcterms:created xsi:type="dcterms:W3CDTF">2009-10-14T20:58:55Z</dcterms:created>
  <dcterms:modified xsi:type="dcterms:W3CDTF">2016-02-02T14:15:47Z</dcterms:modified>
</cp:coreProperties>
</file>