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669" r:id="rId2"/>
    <p:sldId id="670" r:id="rId3"/>
    <p:sldId id="671" r:id="rId4"/>
    <p:sldId id="672" r:id="rId5"/>
    <p:sldId id="679" r:id="rId6"/>
    <p:sldId id="680" r:id="rId7"/>
    <p:sldId id="681" r:id="rId8"/>
    <p:sldId id="682" r:id="rId9"/>
    <p:sldId id="683" r:id="rId10"/>
    <p:sldId id="684" r:id="rId11"/>
    <p:sldId id="634" r:id="rId12"/>
    <p:sldId id="685" r:id="rId13"/>
    <p:sldId id="697" r:id="rId14"/>
    <p:sldId id="699" r:id="rId15"/>
    <p:sldId id="694" r:id="rId16"/>
    <p:sldId id="698" r:id="rId17"/>
    <p:sldId id="695" r:id="rId18"/>
    <p:sldId id="688" r:id="rId19"/>
    <p:sldId id="690" r:id="rId20"/>
    <p:sldId id="689" r:id="rId21"/>
    <p:sldId id="696" r:id="rId22"/>
    <p:sldId id="693" r:id="rId23"/>
    <p:sldId id="691" r:id="rId24"/>
    <p:sldId id="692" r:id="rId25"/>
    <p:sldId id="633" r:id="rId26"/>
  </p:sldIdLst>
  <p:sldSz cx="9144000" cy="5143500" type="screen16x9"/>
  <p:notesSz cx="6858000" cy="9144000"/>
  <p:embeddedFontLst>
    <p:embeddedFont>
      <p:font typeface="Arial Black" pitchFamily="34" charset="0"/>
      <p:bold r:id="rId28"/>
    </p:embeddedFont>
    <p:embeddedFont>
      <p:font typeface="Proxima Nova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Aharoni" charset="-79"/>
      <p:bold r:id="rId37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6A99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B36AFA6-E8C9-43D9-BAB9-8EC1AC92FD35}">
  <a:tblStyle styleId="{9B36AFA6-E8C9-43D9-BAB9-8EC1AC92FD35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1E0697F-744F-4EBF-B5CD-382E707FB66E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26A4C34-3701-46A2-A822-EB3EE0995139}" styleName="Table_2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870" autoAdjust="0"/>
    <p:restoredTop sz="94660"/>
  </p:normalViewPr>
  <p:slideViewPr>
    <p:cSldViewPr>
      <p:cViewPr>
        <p:scale>
          <a:sx n="80" d="100"/>
          <a:sy n="80" d="100"/>
        </p:scale>
        <p:origin x="-732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66837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2" y="555603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2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63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4236828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63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2133600" y="514353"/>
            <a:ext cx="6096000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3050" indent="-180340" algn="l" rtl="0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1pPr>
            <a:lvl2pPr marL="639762" indent="-186372" algn="l" rtl="0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2pPr>
            <a:lvl3pPr marL="1004887" indent="-190817" algn="l" rtl="0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•"/>
              <a:defRPr/>
            </a:lvl3pPr>
            <a:lvl4pPr marL="1371600" indent="-20573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4pPr>
            <a:lvl5pPr marL="1644650" indent="-2032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5pPr>
            <a:lvl6pPr marL="1965960" indent="-210820" algn="l" rtl="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6pPr>
            <a:lvl7pPr marL="2240280" indent="-205739" algn="l" rtl="0">
              <a:spcBef>
                <a:spcPts val="280"/>
              </a:spcBef>
              <a:buClr>
                <a:schemeClr val="lt1"/>
              </a:buClr>
              <a:buFont typeface="Noto Symbol"/>
              <a:buChar char="•"/>
              <a:defRPr/>
            </a:lvl7pPr>
            <a:lvl8pPr marL="2514600" indent="-213360" algn="l" rtl="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8pPr>
            <a:lvl9pPr marL="2834640" indent="-203200" algn="l" rtl="0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77875" y="3657603"/>
            <a:ext cx="75438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172202" y="461605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822325" y="4616052"/>
            <a:ext cx="45720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22331" y="4381500"/>
            <a:ext cx="21335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6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>
            <a:off x="8246406" y="4245928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8246406" y="4245878"/>
            <a:ext cx="897599" cy="897599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90525" y="1819278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90525" y="2789133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23547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391537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6" y="445028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6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63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60" r:id="rId3"/>
    <p:sldLayoutId id="2147483880" r:id="rId4"/>
    <p:sldLayoutId id="2147483914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ctrTitle"/>
          </p:nvPr>
        </p:nvSpPr>
        <p:spPr>
          <a:xfrm>
            <a:off x="609601" y="438150"/>
            <a:ext cx="7788274" cy="1760206"/>
          </a:xfrm>
          <a:prstGeom prst="rect">
            <a:avLst/>
          </a:prstGeom>
          <a:solidFill>
            <a:schemeClr val="bg1"/>
          </a:solidFill>
          <a:ln w="41275">
            <a:solidFill>
              <a:srgbClr val="C0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 dirty="0">
                <a:latin typeface="Arial Black" pitchFamily="34" charset="0"/>
              </a:rPr>
              <a:t>Comma Rules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subTitle" idx="1"/>
          </p:nvPr>
        </p:nvSpPr>
        <p:spPr>
          <a:xfrm>
            <a:off x="1981200" y="2419350"/>
            <a:ext cx="6400799" cy="871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>
                <a:solidFill>
                  <a:schemeClr val="tx1"/>
                </a:solidFill>
                <a:latin typeface="Arial Black" pitchFamily="34" charset="0"/>
              </a:rPr>
              <a:t>Why do we need them?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978"/>
            <a:ext cx="7620000" cy="1756172"/>
          </a:xfr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anchor="t"/>
          <a:lstStyle/>
          <a:p>
            <a:r>
              <a:rPr lang="en-US" i="1" dirty="0" smtClean="0">
                <a:latin typeface="Arial Black" pitchFamily="34" charset="0"/>
              </a:rPr>
              <a:t>Rule</a:t>
            </a:r>
            <a:r>
              <a:rPr lang="en-US" dirty="0" smtClean="0">
                <a:latin typeface="Arial Black" pitchFamily="34" charset="0"/>
              </a:rPr>
              <a:t> # 6</a:t>
            </a:r>
            <a:br>
              <a:rPr lang="en-US" dirty="0" smtClean="0">
                <a:latin typeface="Arial Black" pitchFamily="34" charset="0"/>
              </a:rPr>
            </a:br>
            <a:r>
              <a:rPr lang="en-US" b="1" dirty="0" smtClean="0">
                <a:latin typeface="Calibri" pitchFamily="34" charset="0"/>
              </a:rPr>
              <a:t>Use a comma to separate </a:t>
            </a:r>
            <a:r>
              <a:rPr lang="en" b="1" dirty="0" smtClean="0">
                <a:solidFill>
                  <a:schemeClr val="tx1"/>
                </a:solidFill>
                <a:latin typeface="Calibri" pitchFamily="34" charset="0"/>
              </a:rPr>
              <a:t>an introductory element from the rest of the sentence.</a:t>
            </a:r>
            <a:r>
              <a:rPr lang="en-US" b="1" i="1" dirty="0" smtClean="0">
                <a:latin typeface="Calibri" pitchFamily="34" charset="0"/>
              </a:rPr>
              <a:t/>
            </a:r>
            <a:br>
              <a:rPr lang="en-US" b="1" i="1" dirty="0" smtClean="0">
                <a:latin typeface="Calibri" pitchFamily="34" charset="0"/>
              </a:rPr>
            </a:br>
            <a:r>
              <a:rPr lang="en-US" b="1" i="1" dirty="0" smtClean="0">
                <a:latin typeface="Calibri" pitchFamily="34" charset="0"/>
              </a:rPr>
              <a:t>	</a:t>
            </a:r>
            <a:endParaRPr lang="en-US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419350"/>
            <a:ext cx="8763000" cy="2362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Proxima Nova"/>
                <a:cs typeface="Proxima Nova"/>
                <a:sym typeface="Proxima Nova"/>
              </a:rPr>
              <a:t>Examp</a:t>
            </a:r>
            <a:r>
              <a:rPr lang="en-US" sz="1800" i="1" dirty="0" smtClean="0">
                <a:solidFill>
                  <a:schemeClr val="dk1"/>
                </a:solidFill>
                <a:latin typeface="Arial Black" pitchFamily="34" charset="0"/>
                <a:ea typeface="Proxima Nova"/>
                <a:cs typeface="Proxima Nova"/>
                <a:sym typeface="Proxima Nova"/>
              </a:rPr>
              <a:t>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r>
              <a:rPr lang="en-US" sz="1800" i="1" dirty="0" smtClean="0">
                <a:solidFill>
                  <a:schemeClr val="dk1"/>
                </a:solidFill>
                <a:latin typeface="Arial Black" pitchFamily="34" charset="0"/>
                <a:ea typeface="Proxima Nova"/>
                <a:cs typeface="Proxima Nova"/>
                <a:sym typeface="Proxima Nova"/>
              </a:rPr>
              <a:t> </a:t>
            </a:r>
          </a:p>
          <a:p>
            <a:pPr lvl="0">
              <a:buClr>
                <a:schemeClr val="dk1"/>
              </a:buClr>
              <a:buSzPct val="100000"/>
            </a:pPr>
            <a:r>
              <a:rPr lang="en-US" sz="2400" b="1" i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      Hi how are you?</a:t>
            </a:r>
          </a:p>
          <a:p>
            <a:pPr lvl="0">
              <a:buClr>
                <a:schemeClr val="dk1"/>
              </a:buClr>
              <a:buSzPct val="100000"/>
            </a:pPr>
            <a:r>
              <a:rPr lang="en-US" sz="2400" b="1" i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      </a:t>
            </a:r>
            <a:r>
              <a:rPr lang="en-US" sz="2400" b="1" i="1" dirty="0" err="1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Hi</a:t>
            </a:r>
            <a:r>
              <a:rPr lang="en-US" sz="4800" b="1" i="1" dirty="0" err="1" smtClean="0">
                <a:solidFill>
                  <a:srgbClr val="C00000"/>
                </a:solidFill>
                <a:latin typeface="+mj-lt"/>
                <a:ea typeface="Proxima Nova"/>
                <a:cs typeface="Proxima Nova"/>
                <a:sym typeface="Proxima Nova"/>
              </a:rPr>
              <a:t>,</a:t>
            </a:r>
            <a:r>
              <a:rPr lang="en-US" sz="2400" b="1" i="1" dirty="0" err="1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how</a:t>
            </a:r>
            <a:r>
              <a:rPr lang="en-US" sz="2400" b="1" i="1" dirty="0" smtClean="0">
                <a:solidFill>
                  <a:schemeClr val="tx1"/>
                </a:solidFill>
                <a:latin typeface="+mj-lt"/>
                <a:ea typeface="Proxima Nova"/>
                <a:cs typeface="Proxima Nova"/>
                <a:sym typeface="Proxima Nova"/>
              </a:rPr>
              <a:t> are you?</a:t>
            </a:r>
            <a:endParaRPr lang="en-US" sz="4800" b="1" i="1" dirty="0" smtClean="0">
              <a:solidFill>
                <a:schemeClr val="tx1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Proxima Nova"/>
                <a:cs typeface="Proxima Nova"/>
                <a:sym typeface="Proxima Nova"/>
              </a:rPr>
              <a:t> </a:t>
            </a:r>
            <a:endParaRPr kumimoji="0" lang="en-US" sz="2400" b="1" i="1" u="none" strike="noStrike" kern="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  <a:p>
            <a:pPr lvl="0">
              <a:buClr>
                <a:schemeClr val="dk1"/>
              </a:buClr>
              <a:buSzPct val="100000"/>
            </a:pPr>
            <a:endParaRPr lang="en-US" sz="2400" b="1" i="1" baseline="0" dirty="0" smtClean="0">
              <a:solidFill>
                <a:schemeClr val="dk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Proxima Nova"/>
                <a:cs typeface="Proxima Nova"/>
                <a:sym typeface="Proxima Nova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Proxima Nova"/>
                <a:cs typeface="Proxima Nova"/>
                <a:sym typeface="Proxima Nova"/>
              </a:rPr>
            </a:b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Black" pitchFamily="34" charset="0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lang="en-US" sz="2800" b="1" dirty="0" smtClean="0">
              <a:solidFill>
                <a:schemeClr val="tx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lang="en-US" sz="2800" b="1" noProof="0" dirty="0" smtClean="0">
              <a:solidFill>
                <a:schemeClr val="tx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lang="en-US" sz="2800" b="1" noProof="0" dirty="0" smtClean="0">
              <a:solidFill>
                <a:schemeClr val="tx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286300" y="1180450"/>
            <a:ext cx="8629100" cy="38297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indent="-370840"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en" sz="1400" b="0" i="0" u="none" strike="noStrike" cap="none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400" b="0" i="0" u="none" strike="noStrike" cap="none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 </a:t>
            </a:r>
          </a:p>
          <a:p>
            <a:pPr indent="-370840"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endParaRPr lang="en" sz="14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0840"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en" sz="1400" b="0" i="0" u="none" strike="noStrike" cap="none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   </a:t>
            </a:r>
            <a:r>
              <a:rPr lang="en" sz="3200" b="1" dirty="0" smtClean="0">
                <a:solidFill>
                  <a:srgbClr val="C00000"/>
                </a:solidFill>
                <a:latin typeface="Calibri" pitchFamily="34" charset="0"/>
                <a:ea typeface="Times New Roman"/>
                <a:cs typeface="Times New Roman"/>
                <a:sym typeface="Times New Roman"/>
              </a:rPr>
              <a:t>3’s</a:t>
            </a:r>
            <a:r>
              <a:rPr lang="en" sz="2800" b="1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800" b="1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Times New Roman"/>
                <a:sym typeface="Times New Roman"/>
              </a:rPr>
              <a:t>get dry erase boards for your table</a:t>
            </a:r>
          </a:p>
          <a:p>
            <a:pPr lvl="1" indent="-370840">
              <a:lnSpc>
                <a:spcPct val="2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" sz="3200" b="1" i="0" u="none" strike="noStrike" cap="none" dirty="0" smtClean="0">
                <a:solidFill>
                  <a:srgbClr val="C00000"/>
                </a:solidFill>
                <a:latin typeface="Calibri" pitchFamily="34" charset="0"/>
                <a:ea typeface="Times New Roman"/>
                <a:cs typeface="Times New Roman"/>
                <a:sym typeface="Times New Roman"/>
              </a:rPr>
              <a:t>	2’s </a:t>
            </a:r>
            <a:r>
              <a:rPr lang="en" sz="2800" b="1" i="0" u="none" strike="noStrike" cap="none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Times New Roman"/>
                <a:sym typeface="Times New Roman"/>
              </a:rPr>
              <a:t>get markers and dry erasers for your table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524000" y="209550"/>
            <a:ext cx="6019800" cy="819150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C7CE"/>
              </a:buClr>
              <a:buSzPct val="25000"/>
              <a:buFont typeface="Times New Roman"/>
              <a:buNone/>
            </a:pPr>
            <a:r>
              <a:rPr lang="en" sz="4000" b="1" i="0" strike="noStrike" cap="none" baseline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 BOARDS</a:t>
            </a:r>
            <a:endParaRPr lang="en" sz="4000" b="1" i="0" strike="noStrike" cap="none" baseline="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2355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61950"/>
            <a:ext cx="8686800" cy="154304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US" sz="7200" b="1" dirty="0" smtClean="0"/>
              <a:t>PRACTICE </a:t>
            </a:r>
            <a:endParaRPr lang="en-US" sz="72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62150"/>
            <a:ext cx="8458200" cy="25908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r>
              <a:rPr lang="en-US" sz="3600" b="1" i="1" dirty="0" smtClean="0">
                <a:solidFill>
                  <a:srgbClr val="C00000"/>
                </a:solidFill>
                <a:latin typeface="Calibri" pitchFamily="34" charset="0"/>
              </a:rPr>
              <a:t>Rewrite the following sentences and place commas in the correct places within the sentence</a:t>
            </a:r>
            <a:endParaRPr lang="en-US" sz="36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3829050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4400" kern="1200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2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61950"/>
            <a:ext cx="8686800" cy="1981200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Tanner my teacher is wearing a gray shirt.</a:t>
            </a:r>
            <a:endParaRPr lang="en-US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95550"/>
            <a:ext cx="8686800" cy="19812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Tanner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 my teacher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 is wearing a gray shirt.</a:t>
            </a:r>
            <a:endParaRPr lang="en-US" sz="32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3829050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4400" kern="1200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2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61950"/>
            <a:ext cx="8686800" cy="1981200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Sorry we do not have enough room.</a:t>
            </a:r>
            <a:b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en-US" sz="3200" b="1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95550"/>
            <a:ext cx="8686800" cy="19812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Sorry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 we do not have enough room.</a:t>
            </a:r>
            <a:b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en-US" sz="36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3829050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4400" kern="1200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2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61950"/>
            <a:ext cx="8686800" cy="19812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3200" b="1" dirty="0" smtClean="0"/>
              <a:t>My favorite colors are blue red and pink. </a:t>
            </a:r>
            <a:br>
              <a:rPr lang="en-US" sz="3200" b="1" dirty="0" smtClean="0"/>
            </a:br>
            <a:endParaRPr lang="en-US" sz="3200" b="1" i="1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95550"/>
            <a:ext cx="8686800" cy="19812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My favorite colors are blue</a:t>
            </a:r>
            <a:r>
              <a:rPr lang="en-US" sz="3200" b="1" dirty="0" smtClean="0">
                <a:solidFill>
                  <a:srgbClr val="C00000"/>
                </a:solidFill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</a:rPr>
              <a:t> red</a:t>
            </a:r>
            <a:r>
              <a:rPr lang="en-US" sz="3200" b="1" dirty="0" smtClean="0">
                <a:solidFill>
                  <a:srgbClr val="C00000"/>
                </a:solidFill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</a:rPr>
              <a:t> and pink.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endParaRPr lang="en-US" sz="3200" b="1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3829050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4400" kern="1200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2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61950"/>
            <a:ext cx="8686800" cy="1981200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He said “We need to lower taxes!”</a:t>
            </a:r>
            <a:endParaRPr lang="en-US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95550"/>
            <a:ext cx="8686800" cy="19812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He said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 “We need to lower taxes!”</a:t>
            </a:r>
            <a:endParaRPr lang="en-US" sz="32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3829050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4400" kern="1200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2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85750"/>
            <a:ext cx="8686800" cy="19812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They like chocolate but they like vanilla better.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95550"/>
            <a:ext cx="8686800" cy="19812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They like chocolate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 but they like vanilla better.</a:t>
            </a:r>
            <a:endParaRPr lang="en-US" sz="3200" b="1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3829050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4400" kern="1200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2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61950"/>
            <a:ext cx="8686800" cy="19812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3100" b="1" dirty="0" smtClean="0">
                <a:solidFill>
                  <a:schemeClr val="tx1"/>
                </a:solidFill>
                <a:latin typeface="Calibri" pitchFamily="34" charset="0"/>
              </a:rPr>
              <a:t>Carlos wants to visit Paris Italy Germany and China.</a:t>
            </a:r>
            <a:br>
              <a:rPr lang="en-US" sz="31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95550"/>
            <a:ext cx="8686800" cy="19812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Carlos wants to visit Paris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 Italy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 Germany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 and China.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en-US" sz="4000" b="1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3829050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4400" kern="1200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2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61950"/>
            <a:ext cx="8686800" cy="1981200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b="1" dirty="0" smtClean="0">
                <a:latin typeface="Calibri" pitchFamily="34" charset="0"/>
              </a:rPr>
              <a:t>When I get home I am going to brush my teeth.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95550"/>
            <a:ext cx="8686800" cy="19812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When I get home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 I am going to brush my teeth.</a:t>
            </a:r>
            <a:endParaRPr lang="en-US" sz="3200" b="1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3829050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4400" kern="1200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2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4114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Arial Black" pitchFamily="34" charset="0"/>
              </a:rPr>
              <a:t>Because...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2625" y="904875"/>
            <a:ext cx="25717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925" y="1063375"/>
            <a:ext cx="4210175" cy="386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61950"/>
            <a:ext cx="8686800" cy="19812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We can go to the zoo or we can go to the movie theater.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95550"/>
            <a:ext cx="8686800" cy="1981200"/>
          </a:xfrm>
          <a:solidFill>
            <a:schemeClr val="bg1"/>
          </a:solidFill>
        </p:spPr>
        <p:txBody>
          <a:bodyPr anchor="ctr">
            <a:normAutofit fontScale="92500"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We can go to the zoo</a:t>
            </a:r>
            <a:r>
              <a:rPr lang="en-US" sz="3000" b="1" dirty="0" smtClean="0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en-US" sz="3000" b="1" dirty="0" smtClean="0">
                <a:solidFill>
                  <a:schemeClr val="tx1"/>
                </a:solidFill>
                <a:latin typeface="Calibri" pitchFamily="34" charset="0"/>
              </a:rPr>
              <a:t> or we can go to the movie theater</a:t>
            </a:r>
            <a:r>
              <a:rPr lang="en-US" sz="3500" b="1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3829050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4400" kern="1200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2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61950"/>
            <a:ext cx="8686800" cy="1981200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In five minutes the building will be closed.</a:t>
            </a:r>
            <a:br>
              <a:rPr lang="en-US" sz="3200" b="1" dirty="0" smtClean="0">
                <a:latin typeface="Calibri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95550"/>
            <a:ext cx="8686800" cy="19812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In five minutes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 the building will be closed.</a:t>
            </a:r>
            <a:b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en-US" sz="3200" b="1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3829050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4400" kern="1200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2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61950"/>
            <a:ext cx="8686800" cy="1981200"/>
          </a:xfrm>
          <a:solidFill>
            <a:schemeClr val="bg1"/>
          </a:solidFill>
        </p:spPr>
        <p:txBody>
          <a:bodyPr anchor="t">
            <a:normAutofit fontScale="90000"/>
          </a:bodyPr>
          <a:lstStyle/>
          <a:p>
            <a:r>
              <a:rPr lang="en-US" sz="3600" b="1" dirty="0" smtClean="0">
                <a:latin typeface="Calibri" pitchFamily="34" charset="0"/>
              </a:rPr>
              <a:t>Yes I would like more water please.</a:t>
            </a:r>
            <a:br>
              <a:rPr lang="en-US" sz="3600" b="1" dirty="0" smtClean="0">
                <a:latin typeface="Calibri" pitchFamily="34" charset="0"/>
              </a:rPr>
            </a:br>
            <a:r>
              <a:rPr lang="en-US" sz="3600" b="1" dirty="0" smtClean="0">
                <a:latin typeface="Calibri" pitchFamily="34" charset="0"/>
              </a:rPr>
              <a:t/>
            </a:r>
            <a:br>
              <a:rPr lang="en-US" sz="3600" b="1" dirty="0" smtClean="0">
                <a:latin typeface="Calibri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95550"/>
            <a:ext cx="8686800" cy="19812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Yes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 I would like more water please.</a:t>
            </a:r>
            <a:b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3600" b="1" dirty="0" smtClean="0">
                <a:latin typeface="Calibri" pitchFamily="34" charset="0"/>
              </a:rPr>
              <a:t/>
            </a:r>
            <a:br>
              <a:rPr lang="en-US" sz="3600" b="1" dirty="0" smtClean="0">
                <a:latin typeface="Calibri" pitchFamily="34" charset="0"/>
              </a:rPr>
            </a:br>
            <a:endParaRPr lang="en-US" sz="36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3829050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4400" kern="1200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2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61950"/>
            <a:ext cx="8686800" cy="1981200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Daniel Garrison a farmer wakes up very early.</a:t>
            </a:r>
            <a:b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en-US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95550"/>
            <a:ext cx="8686800" cy="1981200"/>
          </a:xfrm>
          <a:solidFill>
            <a:schemeClr val="bg1"/>
          </a:solidFill>
        </p:spPr>
        <p:txBody>
          <a:bodyPr anchor="ctr">
            <a:normAutofit fontScale="92500"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Daniel </a:t>
            </a:r>
            <a:r>
              <a:rPr lang="en-US" sz="3600" b="1" dirty="0" err="1" smtClean="0">
                <a:solidFill>
                  <a:schemeClr val="tx1"/>
                </a:solidFill>
                <a:latin typeface="Calibri" pitchFamily="34" charset="0"/>
              </a:rPr>
              <a:t>Garrison</a:t>
            </a:r>
            <a:r>
              <a:rPr lang="en-US" sz="3600" b="1" dirty="0" err="1" smtClean="0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en-US" sz="3600" b="1" dirty="0" err="1" smtClean="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 farmer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 wakes up very early.</a:t>
            </a:r>
            <a:b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en-US" sz="36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3829050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4400" kern="1200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2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61950"/>
            <a:ext cx="8686800" cy="1981200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“I am tired” he muttered.</a:t>
            </a:r>
            <a:b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95550"/>
            <a:ext cx="8686800" cy="19812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“I am tired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” he muttered.</a:t>
            </a:r>
            <a:b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en-US" sz="36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3829050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4400" kern="1200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2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09551"/>
            <a:ext cx="6705600" cy="651272"/>
          </a:xfr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RETURN BOARDS</a:t>
            </a:r>
            <a:endParaRPr lang="en-US" sz="3200" b="1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71550"/>
            <a:ext cx="8839200" cy="4057650"/>
          </a:xfrm>
          <a:solidFill>
            <a:schemeClr val="bg1"/>
          </a:solidFill>
        </p:spPr>
        <p:txBody>
          <a:bodyPr/>
          <a:lstStyle/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b="1" i="1" dirty="0" smtClean="0">
              <a:solidFill>
                <a:srgbClr val="C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b="1" i="1" dirty="0" smtClean="0">
              <a:solidFill>
                <a:srgbClr val="C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b="1" i="1" dirty="0" smtClean="0">
              <a:solidFill>
                <a:srgbClr val="C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b="1" i="1" dirty="0" smtClean="0">
              <a:solidFill>
                <a:srgbClr val="C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b="1" i="1" dirty="0" smtClean="0">
              <a:solidFill>
                <a:srgbClr val="C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b="1" i="1" dirty="0" smtClean="0">
              <a:solidFill>
                <a:srgbClr val="C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b="1" i="1" dirty="0" smtClean="0">
              <a:solidFill>
                <a:srgbClr val="C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b="1" i="1" dirty="0" smtClean="0">
              <a:solidFill>
                <a:srgbClr val="C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b="1" i="1" dirty="0" smtClean="0">
              <a:solidFill>
                <a:srgbClr val="C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b="1" i="1" dirty="0" smtClean="0">
              <a:solidFill>
                <a:srgbClr val="C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b="1" i="1" dirty="0" smtClean="0">
              <a:solidFill>
                <a:srgbClr val="C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i="1" dirty="0" smtClean="0">
              <a:solidFill>
                <a:srgbClr val="0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  <a:p>
            <a:pPr marL="457200" indent="-381000" algn="ctr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+mn-lt"/>
                <a:ea typeface="Josefin Sans"/>
                <a:cs typeface="Aharoni" pitchFamily="2" charset="-79"/>
                <a:sym typeface="Josefin Sans"/>
              </a:rPr>
              <a:t>1</a:t>
            </a:r>
            <a:r>
              <a:rPr lang="en-US" sz="3600" b="1" dirty="0" smtClean="0">
                <a:solidFill>
                  <a:srgbClr val="C00000"/>
                </a:solidFill>
                <a:latin typeface="Aharoni" pitchFamily="2" charset="-79"/>
                <a:ea typeface="Josefin Sans"/>
                <a:cs typeface="Aharoni" pitchFamily="2" charset="-79"/>
                <a:sym typeface="Josefin Sans"/>
              </a:rPr>
              <a:t>’s</a:t>
            </a:r>
            <a:r>
              <a:rPr lang="en-US" sz="3600" b="1" dirty="0" smtClean="0">
                <a:solidFill>
                  <a:srgbClr val="000000"/>
                </a:solidFill>
                <a:latin typeface="Aharoni" pitchFamily="2" charset="-79"/>
                <a:ea typeface="Josefin Sans"/>
                <a:cs typeface="Aharoni" pitchFamily="2" charset="-79"/>
                <a:sym typeface="Josefin Sans"/>
              </a:rPr>
              <a:t> return the dry erase boards</a:t>
            </a:r>
          </a:p>
          <a:p>
            <a:pPr marL="457200" indent="-381000" algn="ctr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+mj-lt"/>
                <a:ea typeface="Josefin Sans"/>
                <a:cs typeface="Aharoni" pitchFamily="2" charset="-79"/>
                <a:sym typeface="Josefin Sans"/>
              </a:rPr>
              <a:t>4</a:t>
            </a:r>
            <a:r>
              <a:rPr lang="en-US" sz="3600" b="1" dirty="0" smtClean="0">
                <a:solidFill>
                  <a:srgbClr val="C00000"/>
                </a:solidFill>
                <a:latin typeface="Aharoni" pitchFamily="2" charset="-79"/>
                <a:ea typeface="Josefin Sans"/>
                <a:cs typeface="Aharoni" pitchFamily="2" charset="-79"/>
                <a:sym typeface="Josefin Sans"/>
              </a:rPr>
              <a:t>’s</a:t>
            </a:r>
            <a:r>
              <a:rPr lang="en-US" sz="3600" b="1" dirty="0" smtClean="0">
                <a:solidFill>
                  <a:srgbClr val="000000"/>
                </a:solidFill>
                <a:latin typeface="Aharoni" pitchFamily="2" charset="-79"/>
                <a:ea typeface="Josefin Sans"/>
                <a:cs typeface="Aharoni" pitchFamily="2" charset="-79"/>
                <a:sym typeface="Josefin Sans"/>
              </a:rPr>
              <a:t> return markers and erasers</a:t>
            </a:r>
          </a:p>
          <a:p>
            <a:pPr marL="457200" indent="-3810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-US" sz="3200" b="1" dirty="0" smtClean="0">
              <a:solidFill>
                <a:srgbClr val="000000"/>
              </a:solidFill>
              <a:latin typeface="Aharoni" pitchFamily="2" charset="-79"/>
              <a:ea typeface="Josefin Sans"/>
              <a:cs typeface="Aharoni" pitchFamily="2" charset="-79"/>
              <a:sym typeface="Josefin Sans"/>
            </a:endParaRPr>
          </a:p>
          <a:p>
            <a:pPr marL="457200" indent="-3810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b="1" dirty="0" smtClean="0">
              <a:solidFill>
                <a:srgbClr val="000000"/>
              </a:solidFill>
              <a:latin typeface="Aharoni" pitchFamily="2" charset="-79"/>
              <a:ea typeface="Josefin Sans"/>
              <a:cs typeface="Aharoni" pitchFamily="2" charset="-79"/>
              <a:sym typeface="Josefin Sans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i="1" dirty="0" smtClean="0">
              <a:solidFill>
                <a:srgbClr val="0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i="1" dirty="0" smtClean="0">
              <a:solidFill>
                <a:srgbClr val="0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i="1" dirty="0" smtClean="0">
              <a:solidFill>
                <a:srgbClr val="0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i="1" dirty="0" smtClean="0">
              <a:solidFill>
                <a:srgbClr val="0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i="1" dirty="0" smtClean="0">
              <a:solidFill>
                <a:srgbClr val="0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i="1" dirty="0" smtClean="0">
              <a:solidFill>
                <a:srgbClr val="0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i="1" dirty="0" smtClean="0">
              <a:solidFill>
                <a:srgbClr val="0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i="1" dirty="0" smtClean="0">
              <a:solidFill>
                <a:srgbClr val="0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i="1" dirty="0" smtClean="0">
              <a:solidFill>
                <a:srgbClr val="0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i="1" dirty="0" smtClean="0">
              <a:solidFill>
                <a:srgbClr val="0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2400" i="1" dirty="0" smtClean="0">
              <a:solidFill>
                <a:srgbClr val="000000"/>
              </a:solidFill>
              <a:latin typeface="Calibri" pitchFamily="34" charset="0"/>
              <a:ea typeface="Josefin Sans"/>
              <a:cs typeface="Josefin Sans"/>
              <a:sym typeface="Josefin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916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Arial Black" pitchFamily="34" charset="0"/>
              </a:rPr>
              <a:t>And...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575" y="456325"/>
            <a:ext cx="4230849" cy="423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Arial Black" pitchFamily="34" charset="0"/>
              </a:rPr>
              <a:t>Still one more...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6900" y="433450"/>
            <a:ext cx="4426225" cy="44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879600" cy="1679972"/>
          </a:xfr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anchor="t"/>
          <a:lstStyle/>
          <a:p>
            <a:r>
              <a:rPr lang="en-US" i="1" dirty="0" smtClean="0">
                <a:latin typeface="Arial Black" pitchFamily="34" charset="0"/>
              </a:rPr>
              <a:t>Rule</a:t>
            </a:r>
            <a:r>
              <a:rPr lang="en-US" dirty="0" smtClean="0">
                <a:latin typeface="Arial Black" pitchFamily="34" charset="0"/>
              </a:rPr>
              <a:t> # 1</a:t>
            </a:r>
            <a:br>
              <a:rPr lang="en-US" dirty="0" smtClean="0">
                <a:latin typeface="Arial Black" pitchFamily="34" charset="0"/>
              </a:rPr>
            </a:br>
            <a:r>
              <a:rPr lang="en-US" b="1" i="1" dirty="0" smtClean="0">
                <a:latin typeface="Calibri" pitchFamily="34" charset="0"/>
              </a:rPr>
              <a:t>Use commas to separate items in a list of three or more</a:t>
            </a:r>
            <a:endParaRPr lang="en-US" b="1" i="1" dirty="0">
              <a:latin typeface="Arial Black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2114550"/>
            <a:ext cx="7772400" cy="2743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Proxima Nova"/>
                <a:cs typeface="Proxima Nova"/>
                <a:sym typeface="Proxima Nova"/>
              </a:rPr>
              <a:t>Examp</a:t>
            </a:r>
            <a:r>
              <a:rPr lang="en-US" sz="2800" i="1" dirty="0" smtClean="0">
                <a:solidFill>
                  <a:schemeClr val="dk1"/>
                </a:solidFill>
                <a:latin typeface="Arial Black" pitchFamily="34" charset="0"/>
                <a:ea typeface="Proxima Nova"/>
                <a:cs typeface="Proxima Nova"/>
                <a:sym typeface="Proxima Nova"/>
              </a:rPr>
              <a:t>le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Proxima Nova"/>
                <a:cs typeface="Proxima Nova"/>
                <a:sym typeface="Proxima Nova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Proxima Nova"/>
                <a:cs typeface="Proxima Nova"/>
                <a:sym typeface="Proxima Nova"/>
              </a:rPr>
            </a:b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Black" pitchFamily="34" charset="0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roxima Nova"/>
                <a:cs typeface="Proxima Nova"/>
                <a:sym typeface="Proxima Nova"/>
              </a:rPr>
              <a:t>I need to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roxima Nova"/>
                <a:cs typeface="Proxima Nova"/>
                <a:sym typeface="Proxima Nova"/>
              </a:rPr>
              <a:t> buy eggs</a:t>
            </a:r>
            <a:r>
              <a:rPr lang="en-US" sz="2800" b="1" noProof="0" dirty="0" smtClean="0">
                <a:solidFill>
                  <a:schemeClr val="tx1"/>
                </a:solidFill>
                <a:latin typeface="+mn-lt"/>
                <a:ea typeface="Proxima Nova"/>
                <a:cs typeface="Proxima Nova"/>
                <a:sym typeface="Proxima Nova"/>
              </a:rPr>
              <a:t> milk lettuce and bread.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lang="en-US" sz="1200" b="1" noProof="0" dirty="0" smtClean="0">
              <a:solidFill>
                <a:schemeClr val="tx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n-lt"/>
                <a:ea typeface="Proxima Nova"/>
                <a:cs typeface="Proxima Nova"/>
                <a:sym typeface="Proxima Nova"/>
              </a:rPr>
              <a:t> I need to buy eggs</a:t>
            </a:r>
            <a:r>
              <a:rPr lang="en-US" sz="4800" b="1" dirty="0" smtClean="0">
                <a:solidFill>
                  <a:srgbClr val="C00000"/>
                </a:solidFill>
                <a:latin typeface="+mn-lt"/>
                <a:ea typeface="Proxima Nova"/>
                <a:cs typeface="Proxima Nova"/>
                <a:sym typeface="Proxima Nova"/>
              </a:rPr>
              <a:t>,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  <a:ea typeface="Proxima Nova"/>
                <a:cs typeface="Proxima Nova"/>
                <a:sym typeface="Proxima Nova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n-lt"/>
                <a:ea typeface="Proxima Nova"/>
                <a:cs typeface="Proxima Nova"/>
                <a:sym typeface="Proxima Nova"/>
              </a:rPr>
              <a:t>milk</a:t>
            </a:r>
            <a:r>
              <a:rPr lang="en-US" sz="4800" b="1" dirty="0" err="1" smtClean="0">
                <a:solidFill>
                  <a:srgbClr val="C00000"/>
                </a:solidFill>
                <a:latin typeface="+mn-lt"/>
                <a:ea typeface="Proxima Nova"/>
                <a:cs typeface="Proxima Nova"/>
                <a:sym typeface="Proxima Nova"/>
              </a:rPr>
              <a:t>,</a:t>
            </a:r>
            <a:r>
              <a:rPr lang="en-US" sz="2800" b="1" dirty="0" err="1" smtClean="0">
                <a:solidFill>
                  <a:schemeClr val="tx1"/>
                </a:solidFill>
                <a:latin typeface="+mn-lt"/>
                <a:ea typeface="Proxima Nova"/>
                <a:cs typeface="Proxima Nova"/>
                <a:sym typeface="Proxima Nova"/>
              </a:rPr>
              <a:t>lettuce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  <a:ea typeface="Proxima Nova"/>
                <a:cs typeface="Proxima Nova"/>
                <a:sym typeface="Proxima Nova"/>
              </a:rPr>
              <a:t> and bread.</a:t>
            </a:r>
            <a:endParaRPr lang="en-US" sz="2800" b="1" noProof="0" dirty="0" smtClean="0">
              <a:solidFill>
                <a:schemeClr val="tx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lang="en-US" sz="2800" b="1" dirty="0" smtClean="0">
              <a:solidFill>
                <a:schemeClr val="tx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lang="en-US" sz="2800" b="1" noProof="0" dirty="0" smtClean="0">
              <a:solidFill>
                <a:schemeClr val="tx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lang="en-US" sz="2800" b="1" noProof="0" dirty="0" smtClean="0">
              <a:solidFill>
                <a:schemeClr val="tx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978"/>
            <a:ext cx="7620000" cy="2822972"/>
          </a:xfr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anchor="t"/>
          <a:lstStyle/>
          <a:p>
            <a:r>
              <a:rPr lang="en-US" i="1" dirty="0" smtClean="0">
                <a:latin typeface="Arial Black" pitchFamily="34" charset="0"/>
              </a:rPr>
              <a:t>Rule</a:t>
            </a:r>
            <a:r>
              <a:rPr lang="en-US" dirty="0" smtClean="0">
                <a:latin typeface="Arial Black" pitchFamily="34" charset="0"/>
              </a:rPr>
              <a:t> # 2</a:t>
            </a:r>
            <a:br>
              <a:rPr lang="en-US" dirty="0" smtClean="0">
                <a:latin typeface="Arial Black" pitchFamily="34" charset="0"/>
              </a:rPr>
            </a:br>
            <a:r>
              <a:rPr lang="en-US" b="1" i="1" dirty="0" smtClean="0">
                <a:latin typeface="Calibri" pitchFamily="34" charset="0"/>
              </a:rPr>
              <a:t>Use a comma to separate independent clauses when they are joined by the following conjunctions.</a:t>
            </a:r>
            <a:br>
              <a:rPr lang="en-US" b="1" i="1" dirty="0" smtClean="0">
                <a:latin typeface="Calibri" pitchFamily="34" charset="0"/>
              </a:rPr>
            </a:br>
            <a:r>
              <a:rPr lang="en-US" b="1" i="1" dirty="0" smtClean="0">
                <a:latin typeface="Calibri" pitchFamily="34" charset="0"/>
              </a:rPr>
              <a:t>	</a:t>
            </a:r>
            <a:r>
              <a:rPr lang="en-US" b="1" i="1" dirty="0" smtClean="0">
                <a:solidFill>
                  <a:srgbClr val="C00000"/>
                </a:solidFill>
                <a:latin typeface="Calibri" pitchFamily="34" charset="0"/>
              </a:rPr>
              <a:t>F</a:t>
            </a:r>
            <a:r>
              <a:rPr lang="en-US" b="1" i="1" dirty="0" smtClean="0">
                <a:latin typeface="Calibri" pitchFamily="34" charset="0"/>
              </a:rPr>
              <a:t>OR – </a:t>
            </a:r>
            <a:r>
              <a:rPr lang="en-US" b="1" i="1" dirty="0" smtClean="0">
                <a:solidFill>
                  <a:srgbClr val="C00000"/>
                </a:solidFill>
                <a:latin typeface="Calibri" pitchFamily="34" charset="0"/>
              </a:rPr>
              <a:t>A</a:t>
            </a:r>
            <a:r>
              <a:rPr lang="en-US" b="1" i="1" dirty="0" smtClean="0">
                <a:latin typeface="Calibri" pitchFamily="34" charset="0"/>
              </a:rPr>
              <a:t>ND- </a:t>
            </a:r>
            <a:r>
              <a:rPr lang="en-US" b="1" i="1" dirty="0" smtClean="0">
                <a:solidFill>
                  <a:srgbClr val="C00000"/>
                </a:solidFill>
                <a:latin typeface="Calibri" pitchFamily="34" charset="0"/>
              </a:rPr>
              <a:t>N</a:t>
            </a:r>
            <a:r>
              <a:rPr lang="en-US" b="1" i="1" dirty="0" smtClean="0">
                <a:latin typeface="Calibri" pitchFamily="34" charset="0"/>
              </a:rPr>
              <a:t>OR –</a:t>
            </a:r>
            <a:r>
              <a:rPr lang="en-US" b="1" i="1" dirty="0" smtClean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US" b="1" i="1" dirty="0" smtClean="0">
                <a:latin typeface="Calibri" pitchFamily="34" charset="0"/>
              </a:rPr>
              <a:t>UT- </a:t>
            </a:r>
            <a:r>
              <a:rPr lang="en-US" b="1" i="1" dirty="0" smtClean="0">
                <a:solidFill>
                  <a:srgbClr val="C00000"/>
                </a:solidFill>
                <a:latin typeface="Calibri" pitchFamily="34" charset="0"/>
              </a:rPr>
              <a:t>O</a:t>
            </a:r>
            <a:r>
              <a:rPr lang="en-US" b="1" i="1" dirty="0" smtClean="0">
                <a:latin typeface="Calibri" pitchFamily="34" charset="0"/>
              </a:rPr>
              <a:t>R – </a:t>
            </a:r>
            <a:r>
              <a:rPr lang="en-US" b="1" i="1" dirty="0" smtClean="0">
                <a:solidFill>
                  <a:srgbClr val="C00000"/>
                </a:solidFill>
                <a:latin typeface="Calibri" pitchFamily="34" charset="0"/>
              </a:rPr>
              <a:t>Y</a:t>
            </a:r>
            <a:r>
              <a:rPr lang="en-US" b="1" i="1" dirty="0" smtClean="0">
                <a:latin typeface="Calibri" pitchFamily="34" charset="0"/>
              </a:rPr>
              <a:t>ET – </a:t>
            </a:r>
            <a:r>
              <a:rPr lang="en-US" b="1" i="1" dirty="0" smtClean="0">
                <a:solidFill>
                  <a:srgbClr val="C00000"/>
                </a:solidFill>
                <a:latin typeface="Calibri" pitchFamily="34" charset="0"/>
              </a:rPr>
              <a:t>S</a:t>
            </a:r>
            <a:r>
              <a:rPr lang="en-US" b="1" i="1" dirty="0" smtClean="0">
                <a:latin typeface="Calibri" pitchFamily="34" charset="0"/>
              </a:rPr>
              <a:t>O</a:t>
            </a:r>
            <a:br>
              <a:rPr lang="en-US" b="1" i="1" dirty="0" smtClean="0">
                <a:latin typeface="Calibri" pitchFamily="34" charset="0"/>
              </a:rPr>
            </a:br>
            <a:r>
              <a:rPr lang="en-US" b="1" i="1" dirty="0" smtClean="0">
                <a:latin typeface="Calibri" pitchFamily="34" charset="0"/>
              </a:rPr>
              <a:t>			(</a:t>
            </a:r>
            <a:r>
              <a:rPr lang="en-US" b="1" i="1" dirty="0" smtClean="0">
                <a:solidFill>
                  <a:srgbClr val="C00000"/>
                </a:solidFill>
                <a:latin typeface="Calibri" pitchFamily="34" charset="0"/>
              </a:rPr>
              <a:t>FANBOYS</a:t>
            </a:r>
            <a:r>
              <a:rPr lang="en-US" b="1" i="1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endParaRPr lang="en-US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3181350"/>
            <a:ext cx="7924800" cy="18288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Proxima Nova"/>
                <a:cs typeface="Proxima Nova"/>
                <a:sym typeface="Proxima Nova"/>
              </a:rPr>
              <a:t>Examp</a:t>
            </a:r>
            <a:r>
              <a:rPr lang="en-US" sz="1800" i="1" dirty="0" smtClean="0">
                <a:solidFill>
                  <a:schemeClr val="dk1"/>
                </a:solidFill>
                <a:latin typeface="Arial Black" pitchFamily="34" charset="0"/>
                <a:ea typeface="Proxima Nova"/>
                <a:cs typeface="Proxima Nova"/>
                <a:sym typeface="Proxima Nova"/>
              </a:rPr>
              <a:t>le</a:t>
            </a:r>
          </a:p>
          <a:p>
            <a:pPr lvl="0">
              <a:buClr>
                <a:schemeClr val="dk1"/>
              </a:buClr>
              <a:buSzPct val="100000"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Proxima Nova"/>
                <a:cs typeface="Proxima Nova"/>
                <a:sym typeface="Proxima Nova"/>
              </a:rPr>
              <a:t>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Proxima Nova"/>
                <a:cs typeface="Proxima Nova"/>
                <a:sym typeface="Proxima Nova"/>
              </a:rPr>
              <a:t>I want to buy the new jacket 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Proxima Nova"/>
                <a:cs typeface="Proxima Nova"/>
                <a:sym typeface="Proxima Nova"/>
              </a:rPr>
              <a:t>but it is too expensive.</a:t>
            </a:r>
          </a:p>
          <a:p>
            <a:pPr lvl="0">
              <a:buClr>
                <a:schemeClr val="dk1"/>
              </a:buClr>
              <a:buSzPct val="100000"/>
            </a:pPr>
            <a:r>
              <a:rPr lang="en-US" sz="2400" b="1" i="1" dirty="0" smtClean="0">
                <a:solidFill>
                  <a:schemeClr val="dk1"/>
                </a:solidFill>
                <a:ea typeface="Proxima Nova"/>
                <a:cs typeface="Proxima Nova"/>
                <a:sym typeface="Proxima Nova"/>
              </a:rPr>
              <a:t> I want to buy the new </a:t>
            </a:r>
            <a:r>
              <a:rPr lang="en-US" sz="2400" b="1" i="1" dirty="0" err="1" smtClean="0">
                <a:solidFill>
                  <a:schemeClr val="dk1"/>
                </a:solidFill>
                <a:ea typeface="Proxima Nova"/>
                <a:cs typeface="Proxima Nova"/>
                <a:sym typeface="Proxima Nova"/>
              </a:rPr>
              <a:t>jacket</a:t>
            </a:r>
            <a:r>
              <a:rPr lang="en-US" sz="4800" b="1" i="1" dirty="0" err="1" smtClean="0">
                <a:solidFill>
                  <a:srgbClr val="C00000"/>
                </a:solidFill>
                <a:ea typeface="Proxima Nova"/>
                <a:cs typeface="Proxima Nova"/>
                <a:sym typeface="Proxima Nova"/>
              </a:rPr>
              <a:t>,</a:t>
            </a:r>
            <a:r>
              <a:rPr lang="en-US" sz="2400" b="1" i="1" dirty="0" err="1" smtClean="0">
                <a:solidFill>
                  <a:schemeClr val="dk1"/>
                </a:solidFill>
                <a:ea typeface="Proxima Nova"/>
                <a:cs typeface="Proxima Nova"/>
                <a:sym typeface="Proxima Nova"/>
              </a:rPr>
              <a:t>but</a:t>
            </a:r>
            <a:r>
              <a:rPr lang="en-US" sz="2400" b="1" i="1" dirty="0" smtClean="0">
                <a:solidFill>
                  <a:schemeClr val="dk1"/>
                </a:solidFill>
                <a:ea typeface="Proxima Nova"/>
                <a:cs typeface="Proxima Nova"/>
                <a:sym typeface="Proxima Nova"/>
              </a:rPr>
              <a:t> it is too expensive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Proxima Nova"/>
                <a:cs typeface="Proxima Nova"/>
                <a:sym typeface="Proxima Nova"/>
              </a:rPr>
              <a:t>.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Proxima Nova"/>
                <a:cs typeface="Proxima Nova"/>
                <a:sym typeface="Proxima Nova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Proxima Nova"/>
                <a:cs typeface="Proxima Nova"/>
                <a:sym typeface="Proxima Nova"/>
              </a:rPr>
            </a:b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Black" pitchFamily="34" charset="0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lang="en-US" sz="2800" b="1" dirty="0" smtClean="0">
              <a:solidFill>
                <a:schemeClr val="tx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lang="en-US" sz="2800" b="1" noProof="0" dirty="0" smtClean="0">
              <a:solidFill>
                <a:schemeClr val="tx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lang="en-US" sz="2800" b="1" noProof="0" dirty="0" smtClean="0">
              <a:solidFill>
                <a:schemeClr val="tx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978"/>
            <a:ext cx="7620000" cy="1756172"/>
          </a:xfr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anchor="t"/>
          <a:lstStyle/>
          <a:p>
            <a:r>
              <a:rPr lang="en-US" i="1" dirty="0" smtClean="0">
                <a:latin typeface="Arial Black" pitchFamily="34" charset="0"/>
              </a:rPr>
              <a:t>Rule</a:t>
            </a:r>
            <a:r>
              <a:rPr lang="en-US" dirty="0" smtClean="0">
                <a:latin typeface="Arial Black" pitchFamily="34" charset="0"/>
              </a:rPr>
              <a:t> # 3</a:t>
            </a:r>
            <a:br>
              <a:rPr lang="en-US" dirty="0" smtClean="0">
                <a:latin typeface="Arial Black" pitchFamily="34" charset="0"/>
              </a:rPr>
            </a:br>
            <a:r>
              <a:rPr lang="en-US" b="1" i="1" dirty="0" smtClean="0">
                <a:latin typeface="Calibri" pitchFamily="34" charset="0"/>
              </a:rPr>
              <a:t>Use a comma to separate a quotation from the rest of a sentence.</a:t>
            </a:r>
            <a:br>
              <a:rPr lang="en-US" b="1" i="1" dirty="0" smtClean="0">
                <a:latin typeface="Calibri" pitchFamily="34" charset="0"/>
              </a:rPr>
            </a:br>
            <a:r>
              <a:rPr lang="en-US" b="1" i="1" dirty="0" smtClean="0">
                <a:latin typeface="Calibri" pitchFamily="34" charset="0"/>
              </a:rPr>
              <a:t>	</a:t>
            </a:r>
            <a:endParaRPr lang="en-US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2114550"/>
            <a:ext cx="8001000" cy="2819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Proxima Nova"/>
                <a:cs typeface="Proxima Nova"/>
                <a:sym typeface="Proxima Nova"/>
              </a:rPr>
              <a:t>Examp</a:t>
            </a:r>
            <a:r>
              <a:rPr lang="en-US" sz="1800" i="1" dirty="0" smtClean="0">
                <a:solidFill>
                  <a:schemeClr val="dk1"/>
                </a:solidFill>
                <a:latin typeface="Arial Black" pitchFamily="34" charset="0"/>
                <a:ea typeface="Proxima Nova"/>
                <a:cs typeface="Proxima Nova"/>
                <a:sym typeface="Proxima Nova"/>
              </a:rPr>
              <a:t>le</a:t>
            </a:r>
          </a:p>
          <a:p>
            <a:pPr lvl="0">
              <a:buClr>
                <a:schemeClr val="dk1"/>
              </a:buClr>
              <a:buSzPct val="100000"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Proxima Nova"/>
                <a:cs typeface="Proxima Nova"/>
                <a:sym typeface="Proxima Nova"/>
              </a:rPr>
              <a:t> </a:t>
            </a:r>
            <a:endParaRPr lang="en-US" sz="2400" b="1" i="1" dirty="0" smtClean="0">
              <a:solidFill>
                <a:schemeClr val="dk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Proxima Nova"/>
                <a:cs typeface="Proxima Nova"/>
                <a:sym typeface="Proxima Nova"/>
              </a:rPr>
              <a:t>“We need more sugar” she said “before it runs out.”</a:t>
            </a:r>
          </a:p>
          <a:p>
            <a:pPr lvl="0">
              <a:buClr>
                <a:schemeClr val="dk1"/>
              </a:buClr>
              <a:buSzPct val="100000"/>
            </a:pPr>
            <a:endParaRPr lang="en-US" sz="2400" b="1" i="1" dirty="0" smtClean="0">
              <a:solidFill>
                <a:schemeClr val="dk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Proxima Nova"/>
                <a:cs typeface="Proxima Nova"/>
                <a:sym typeface="Proxima Nova"/>
              </a:rPr>
              <a:t>“We need more sugar</a:t>
            </a:r>
            <a:r>
              <a:rPr kumimoji="0" lang="en-US" sz="4800" b="1" i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Proxima Nova"/>
                <a:cs typeface="Proxima Nova"/>
                <a:sym typeface="Proxima Nova"/>
              </a:rPr>
              <a:t>,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Proxima Nova"/>
                <a:cs typeface="Proxima Nova"/>
                <a:sym typeface="Proxima Nova"/>
              </a:rPr>
              <a:t>” she </a:t>
            </a:r>
            <a:r>
              <a:rPr kumimoji="0" lang="en-US" sz="2400" b="1" i="1" u="none" strike="noStrike" kern="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Proxima Nova"/>
                <a:cs typeface="Proxima Nova"/>
                <a:sym typeface="Proxima Nova"/>
              </a:rPr>
              <a:t>said</a:t>
            </a:r>
            <a:r>
              <a:rPr kumimoji="0" lang="en-US" sz="2800" b="1" i="1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Proxima Nova"/>
                <a:cs typeface="Proxima Nova"/>
                <a:sym typeface="Proxima Nova"/>
              </a:rPr>
              <a:t>,</a:t>
            </a:r>
            <a:r>
              <a:rPr kumimoji="0" lang="en-US" sz="2400" b="1" i="1" u="none" strike="noStrike" kern="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Proxima Nova"/>
                <a:cs typeface="Proxima Nova"/>
                <a:sym typeface="Proxima Nova"/>
              </a:rPr>
              <a:t>“before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Proxima Nova"/>
                <a:cs typeface="Proxima Nova"/>
                <a:sym typeface="Proxima Nova"/>
              </a:rPr>
              <a:t> it runs out.”</a:t>
            </a:r>
          </a:p>
          <a:p>
            <a:pPr lvl="0">
              <a:buClr>
                <a:schemeClr val="dk1"/>
              </a:buClr>
              <a:buSzPct val="100000"/>
            </a:pPr>
            <a:endParaRPr lang="en-US" sz="2400" b="1" i="1" dirty="0" smtClean="0">
              <a:solidFill>
                <a:schemeClr val="dk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lvl="0">
              <a:buClr>
                <a:schemeClr val="dk1"/>
              </a:buClr>
              <a:buSzPct val="100000"/>
            </a:pPr>
            <a:endParaRPr kumimoji="0" lang="en-US" sz="2400" b="1" i="1" u="none" strike="noStrike" kern="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  <a:p>
            <a:pPr lvl="0">
              <a:buClr>
                <a:schemeClr val="dk1"/>
              </a:buClr>
              <a:buSzPct val="100000"/>
            </a:pPr>
            <a:endParaRPr lang="en-US" sz="2400" b="1" i="1" baseline="0" dirty="0" smtClean="0">
              <a:solidFill>
                <a:schemeClr val="dk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Proxima Nova"/>
                <a:cs typeface="Proxima Nova"/>
                <a:sym typeface="Proxima Nova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Proxima Nova"/>
                <a:cs typeface="Proxima Nova"/>
                <a:sym typeface="Proxima Nova"/>
              </a:rPr>
            </a:b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Black" pitchFamily="34" charset="0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lang="en-US" sz="2800" b="1" dirty="0" smtClean="0">
              <a:solidFill>
                <a:schemeClr val="tx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lang="en-US" sz="2800" b="1" noProof="0" dirty="0" smtClean="0">
              <a:solidFill>
                <a:schemeClr val="tx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lang="en-US" sz="2800" b="1" noProof="0" dirty="0" smtClean="0">
              <a:solidFill>
                <a:schemeClr val="tx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978"/>
            <a:ext cx="7620000" cy="1756172"/>
          </a:xfr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anchor="t"/>
          <a:lstStyle/>
          <a:p>
            <a:r>
              <a:rPr lang="en-US" i="1" dirty="0" smtClean="0">
                <a:latin typeface="Arial Black" pitchFamily="34" charset="0"/>
              </a:rPr>
              <a:t>Rule</a:t>
            </a:r>
            <a:r>
              <a:rPr lang="en-US" dirty="0" smtClean="0">
                <a:latin typeface="Arial Black" pitchFamily="34" charset="0"/>
              </a:rPr>
              <a:t> # 4</a:t>
            </a:r>
            <a:br>
              <a:rPr lang="en-US" dirty="0" smtClean="0">
                <a:latin typeface="Arial Black" pitchFamily="34" charset="0"/>
              </a:rPr>
            </a:br>
            <a:r>
              <a:rPr lang="en-US" b="1" i="1" dirty="0" smtClean="0">
                <a:latin typeface="Calibri" pitchFamily="34" charset="0"/>
              </a:rPr>
              <a:t>Use a comma to separate a dependent clause from an independent clause.</a:t>
            </a:r>
            <a:br>
              <a:rPr lang="en-US" b="1" i="1" dirty="0" smtClean="0">
                <a:latin typeface="Calibri" pitchFamily="34" charset="0"/>
              </a:rPr>
            </a:br>
            <a:r>
              <a:rPr lang="en-US" b="1" i="1" dirty="0" smtClean="0">
                <a:latin typeface="Calibri" pitchFamily="34" charset="0"/>
              </a:rPr>
              <a:t>	</a:t>
            </a:r>
            <a:endParaRPr lang="en-US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2114550"/>
            <a:ext cx="8763000" cy="2819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Proxima Nova"/>
                <a:cs typeface="Proxima Nova"/>
                <a:sym typeface="Proxima Nova"/>
              </a:rPr>
              <a:t>Examp</a:t>
            </a:r>
            <a:r>
              <a:rPr lang="en-US" sz="1800" i="1" dirty="0" smtClean="0">
                <a:solidFill>
                  <a:schemeClr val="dk1"/>
                </a:solidFill>
                <a:latin typeface="Arial Black" pitchFamily="34" charset="0"/>
                <a:ea typeface="Proxima Nova"/>
                <a:cs typeface="Proxima Nova"/>
                <a:sym typeface="Proxima Nova"/>
              </a:rPr>
              <a:t>le</a:t>
            </a:r>
          </a:p>
          <a:p>
            <a:pPr lvl="0">
              <a:buClr>
                <a:schemeClr val="dk1"/>
              </a:buClr>
              <a:buSzPct val="100000"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Proxima Nova"/>
                <a:cs typeface="Proxima Nova"/>
                <a:sym typeface="Proxima Nova"/>
              </a:rPr>
              <a:t> </a:t>
            </a:r>
            <a:r>
              <a:rPr lang="en-US" sz="2400" b="1" i="1" dirty="0" smtClean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When I get older</a:t>
            </a:r>
            <a:r>
              <a:rPr lang="en-US" sz="4800" b="1" i="1" dirty="0" smtClean="0">
                <a:solidFill>
                  <a:srgbClr val="C00000"/>
                </a:solidFill>
                <a:latin typeface="+mn-lt"/>
                <a:ea typeface="Proxima Nova"/>
                <a:cs typeface="Proxima Nova"/>
                <a:sym typeface="Proxima Nova"/>
              </a:rPr>
              <a:t>,</a:t>
            </a:r>
            <a:r>
              <a:rPr lang="en-US" sz="2400" b="1" i="1" dirty="0" smtClean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 I will be able to drive. </a:t>
            </a:r>
            <a:r>
              <a:rPr lang="en-US" sz="1600" b="1" i="1" dirty="0" smtClean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(</a:t>
            </a:r>
            <a:r>
              <a:rPr lang="en-US" sz="1600" b="1" dirty="0" smtClean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Dependent),(Independent)</a:t>
            </a:r>
            <a:endParaRPr kumimoji="0" lang="en-US" sz="3600" b="1" i="1" u="none" strike="noStrike" kern="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  <a:p>
            <a:pPr lvl="0">
              <a:buClr>
                <a:schemeClr val="dk1"/>
              </a:buClr>
              <a:buSzPct val="100000"/>
            </a:pPr>
            <a:endParaRPr lang="en-US" sz="2400" b="1" i="1" dirty="0" smtClean="0">
              <a:solidFill>
                <a:schemeClr val="dk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lang="en-US" sz="2400" b="1" i="1" dirty="0" smtClean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If you are good, I will buy you an apple. </a:t>
            </a:r>
            <a:r>
              <a:rPr lang="en-US" sz="1600" b="1" dirty="0" smtClean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(Dependent), (Independent)</a:t>
            </a:r>
            <a:endParaRPr lang="en-US" sz="2400" b="1" dirty="0" smtClean="0">
              <a:solidFill>
                <a:schemeClr val="dk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lvl="0">
              <a:buClr>
                <a:schemeClr val="dk1"/>
              </a:buClr>
              <a:buSzPct val="100000"/>
            </a:pPr>
            <a:endParaRPr kumimoji="0" lang="en-US" sz="2400" b="1" i="1" u="none" strike="noStrike" kern="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  <a:p>
            <a:pPr lvl="0">
              <a:buClr>
                <a:schemeClr val="dk1"/>
              </a:buClr>
              <a:buSzPct val="100000"/>
            </a:pPr>
            <a:endParaRPr lang="en-US" sz="2400" b="1" i="1" baseline="0" dirty="0" smtClean="0">
              <a:solidFill>
                <a:schemeClr val="dk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Proxima Nova"/>
                <a:cs typeface="Proxima Nova"/>
                <a:sym typeface="Proxima Nova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Proxima Nova"/>
                <a:cs typeface="Proxima Nova"/>
                <a:sym typeface="Proxima Nova"/>
              </a:rPr>
            </a:b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Black" pitchFamily="34" charset="0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lang="en-US" sz="2800" b="1" dirty="0" smtClean="0">
              <a:solidFill>
                <a:schemeClr val="tx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lang="en-US" sz="2800" b="1" noProof="0" dirty="0" smtClean="0">
              <a:solidFill>
                <a:schemeClr val="tx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lang="en-US" sz="2800" b="1" noProof="0" dirty="0" smtClean="0">
              <a:solidFill>
                <a:schemeClr val="tx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978"/>
            <a:ext cx="7620000" cy="1756172"/>
          </a:xfr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anchor="t"/>
          <a:lstStyle/>
          <a:p>
            <a:r>
              <a:rPr lang="en-US" i="1" dirty="0" smtClean="0">
                <a:latin typeface="Arial Black" pitchFamily="34" charset="0"/>
              </a:rPr>
              <a:t>Rule</a:t>
            </a:r>
            <a:r>
              <a:rPr lang="en-US" dirty="0" smtClean="0">
                <a:latin typeface="Arial Black" pitchFamily="34" charset="0"/>
              </a:rPr>
              <a:t> # 5</a:t>
            </a:r>
            <a:br>
              <a:rPr lang="en-US" dirty="0" smtClean="0">
                <a:latin typeface="Arial Black" pitchFamily="34" charset="0"/>
              </a:rPr>
            </a:br>
            <a:r>
              <a:rPr lang="en-US" b="1" dirty="0" smtClean="0">
                <a:latin typeface="Calibri" pitchFamily="34" charset="0"/>
              </a:rPr>
              <a:t>Use a comma to separate </a:t>
            </a:r>
            <a:r>
              <a:rPr lang="en" b="1" i="1" dirty="0" smtClean="0">
                <a:solidFill>
                  <a:srgbClr val="C00000"/>
                </a:solidFill>
                <a:latin typeface="Calibri" pitchFamily="34" charset="0"/>
              </a:rPr>
              <a:t>appositives</a:t>
            </a:r>
            <a:r>
              <a:rPr lang="en" b="1" dirty="0" smtClean="0">
                <a:latin typeface="Calibri" pitchFamily="34" charset="0"/>
              </a:rPr>
              <a:t>,a phrase not essential to the sentence.</a:t>
            </a:r>
            <a:r>
              <a:rPr lang="en-US" b="1" i="1" dirty="0" smtClean="0">
                <a:latin typeface="Calibri" pitchFamily="34" charset="0"/>
              </a:rPr>
              <a:t/>
            </a:r>
            <a:br>
              <a:rPr lang="en-US" b="1" i="1" dirty="0" smtClean="0">
                <a:latin typeface="Calibri" pitchFamily="34" charset="0"/>
              </a:rPr>
            </a:br>
            <a:r>
              <a:rPr lang="en-US" b="1" i="1" dirty="0" smtClean="0">
                <a:latin typeface="Calibri" pitchFamily="34" charset="0"/>
              </a:rPr>
              <a:t>	</a:t>
            </a:r>
            <a:endParaRPr lang="en-US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343150"/>
            <a:ext cx="8763000" cy="2362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Proxima Nova"/>
                <a:cs typeface="Proxima Nova"/>
                <a:sym typeface="Proxima Nova"/>
              </a:rPr>
              <a:t>Examp</a:t>
            </a:r>
            <a:r>
              <a:rPr lang="en-US" sz="1800" i="1" dirty="0" smtClean="0">
                <a:solidFill>
                  <a:schemeClr val="dk1"/>
                </a:solidFill>
                <a:latin typeface="Arial Black" pitchFamily="34" charset="0"/>
                <a:ea typeface="Proxima Nova"/>
                <a:cs typeface="Proxima Nova"/>
                <a:sym typeface="Proxima Nova"/>
              </a:rPr>
              <a:t>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r>
              <a:rPr lang="en-US" sz="1800" i="1" dirty="0" smtClean="0">
                <a:solidFill>
                  <a:schemeClr val="dk1"/>
                </a:solidFill>
                <a:latin typeface="Arial Black" pitchFamily="34" charset="0"/>
                <a:ea typeface="Proxima Nova"/>
                <a:cs typeface="Proxima Nova"/>
                <a:sym typeface="Proxima Nova"/>
              </a:rPr>
              <a:t> </a:t>
            </a:r>
          </a:p>
          <a:p>
            <a:pPr lvl="0">
              <a:buClr>
                <a:schemeClr val="dk1"/>
              </a:buClr>
              <a:buSzPct val="100000"/>
            </a:pPr>
            <a:r>
              <a:rPr lang="en-US" sz="2400" b="1" i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      My brother a 26 year old male is watching TV.</a:t>
            </a:r>
          </a:p>
          <a:p>
            <a:pPr lvl="0">
              <a:buClr>
                <a:schemeClr val="dk1"/>
              </a:buClr>
              <a:buSzPct val="100000"/>
            </a:pPr>
            <a:r>
              <a:rPr lang="en-US" sz="2400" b="1" i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      My brother </a:t>
            </a:r>
            <a:r>
              <a:rPr lang="en-US" sz="4800" b="1" i="1" dirty="0" smtClean="0">
                <a:solidFill>
                  <a:srgbClr val="C00000"/>
                </a:solidFill>
                <a:latin typeface="+mj-lt"/>
                <a:ea typeface="Proxima Nova"/>
                <a:cs typeface="Proxima Nova"/>
                <a:sym typeface="Proxima Nova"/>
              </a:rPr>
              <a:t>,</a:t>
            </a:r>
            <a:r>
              <a:rPr lang="en-US" sz="2400" b="1" i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a 26 year old male </a:t>
            </a:r>
            <a:r>
              <a:rPr lang="en-US" sz="4800" b="1" i="1" dirty="0" smtClean="0">
                <a:solidFill>
                  <a:srgbClr val="C00000"/>
                </a:solidFill>
                <a:latin typeface="+mj-lt"/>
                <a:ea typeface="Proxima Nova"/>
                <a:cs typeface="Proxima Nova"/>
                <a:sym typeface="Proxima Nova"/>
              </a:rPr>
              <a:t>,</a:t>
            </a:r>
            <a:r>
              <a:rPr lang="en-US" sz="2400" b="1" i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is watching TV.  </a:t>
            </a:r>
          </a:p>
          <a:p>
            <a:pPr lvl="0">
              <a:buClr>
                <a:schemeClr val="dk1"/>
              </a:buClr>
              <a:buSzPct val="100000"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Proxima Nova"/>
                <a:cs typeface="Proxima Nova"/>
                <a:sym typeface="Proxima Nova"/>
              </a:rPr>
              <a:t> </a:t>
            </a:r>
            <a:endParaRPr kumimoji="0" lang="en-US" sz="2400" b="1" i="1" u="none" strike="noStrike" kern="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  <a:p>
            <a:pPr lvl="0">
              <a:buClr>
                <a:schemeClr val="dk1"/>
              </a:buClr>
              <a:buSzPct val="100000"/>
            </a:pPr>
            <a:endParaRPr lang="en-US" sz="2400" b="1" i="1" baseline="0" dirty="0" smtClean="0">
              <a:solidFill>
                <a:schemeClr val="dk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Proxima Nova"/>
                <a:cs typeface="Proxima Nova"/>
                <a:sym typeface="Proxima Nova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Black" pitchFamily="34" charset="0"/>
                <a:ea typeface="Proxima Nova"/>
                <a:cs typeface="Proxima Nova"/>
                <a:sym typeface="Proxima Nova"/>
              </a:rPr>
            </a:b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Black" pitchFamily="34" charset="0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lang="en-US" sz="2800" b="1" dirty="0" smtClean="0">
              <a:solidFill>
                <a:schemeClr val="tx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lang="en-US" sz="2800" b="1" noProof="0" dirty="0" smtClean="0">
              <a:solidFill>
                <a:schemeClr val="tx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lang="en-US" sz="2800" b="1" noProof="0" dirty="0" smtClean="0">
              <a:solidFill>
                <a:schemeClr val="tx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tabLst/>
              <a:defRPr/>
            </a:pP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11081</TotalTime>
  <Words>418</Words>
  <Application>Microsoft Office PowerPoint</Application>
  <PresentationFormat>On-screen Show (16:9)</PresentationFormat>
  <Paragraphs>129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Proxima Nova</vt:lpstr>
      <vt:lpstr>Calibri</vt:lpstr>
      <vt:lpstr>Times New Roman</vt:lpstr>
      <vt:lpstr>Noto Symbol</vt:lpstr>
      <vt:lpstr>Aharoni</vt:lpstr>
      <vt:lpstr>Josefin Sans</vt:lpstr>
      <vt:lpstr>spearmint</vt:lpstr>
      <vt:lpstr>Comma Rules</vt:lpstr>
      <vt:lpstr>Because...</vt:lpstr>
      <vt:lpstr>And...</vt:lpstr>
      <vt:lpstr>Still one more...</vt:lpstr>
      <vt:lpstr>Rule # 1 Use commas to separate items in a list of three or more</vt:lpstr>
      <vt:lpstr>Rule # 2 Use a comma to separate independent clauses when they are joined by the following conjunctions.  FOR – AND- NOR –BUT- OR – YET – SO    (FANBOYS)</vt:lpstr>
      <vt:lpstr>Rule # 3 Use a comma to separate a quotation from the rest of a sentence.  </vt:lpstr>
      <vt:lpstr>Rule # 4 Use a comma to separate a dependent clause from an independent clause.  </vt:lpstr>
      <vt:lpstr>Rule # 5 Use a comma to separate appositives,a phrase not essential to the sentence.  </vt:lpstr>
      <vt:lpstr>Rule # 6 Use a comma to separate an introductory element from the rest of the sentence.  </vt:lpstr>
      <vt:lpstr>WHITE BOARDS</vt:lpstr>
      <vt:lpstr>PRACTICE </vt:lpstr>
      <vt:lpstr> Tanner my teacher is wearing a gray shirt.</vt:lpstr>
      <vt:lpstr>Sorry we do not have enough room.  </vt:lpstr>
      <vt:lpstr>My favorite colors are blue red and pink.  </vt:lpstr>
      <vt:lpstr> He said “We need to lower taxes!”</vt:lpstr>
      <vt:lpstr>They like chocolate but they like vanilla better.</vt:lpstr>
      <vt:lpstr>Carlos wants to visit Paris Italy Germany and China.  </vt:lpstr>
      <vt:lpstr> When I get home I am going to brush my teeth.</vt:lpstr>
      <vt:lpstr>We can go to the zoo or we can go to the movie theater.  </vt:lpstr>
      <vt:lpstr>In five minutes the building will be closed.  </vt:lpstr>
      <vt:lpstr>Yes I would like more water please.   </vt:lpstr>
      <vt:lpstr>Daniel Garrison a farmer wakes up very early.  </vt:lpstr>
      <vt:lpstr>“I am tired” he muttered.  </vt:lpstr>
      <vt:lpstr>RETURN BOARDS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Memoir Week 4 &amp; 5</dc:title>
  <dc:creator>D'Angelo, Elizabeth</dc:creator>
  <cp:lastModifiedBy>home</cp:lastModifiedBy>
  <cp:revision>266</cp:revision>
  <dcterms:modified xsi:type="dcterms:W3CDTF">2016-02-06T20:10:51Z</dcterms:modified>
</cp:coreProperties>
</file>